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7"/>
  </p:notesMasterIdLst>
  <p:sldIdLst>
    <p:sldId id="256" r:id="rId2"/>
    <p:sldId id="257" r:id="rId3"/>
    <p:sldId id="258" r:id="rId4"/>
    <p:sldId id="259" r:id="rId5"/>
    <p:sldId id="261" r:id="rId6"/>
    <p:sldId id="264" r:id="rId7"/>
    <p:sldId id="274" r:id="rId8"/>
    <p:sldId id="280" r:id="rId9"/>
    <p:sldId id="275" r:id="rId10"/>
    <p:sldId id="276" r:id="rId11"/>
    <p:sldId id="277" r:id="rId12"/>
    <p:sldId id="278" r:id="rId13"/>
    <p:sldId id="285" r:id="rId14"/>
    <p:sldId id="279" r:id="rId15"/>
    <p:sldId id="286" r:id="rId16"/>
    <p:sldId id="282" r:id="rId17"/>
    <p:sldId id="287" r:id="rId18"/>
    <p:sldId id="288" r:id="rId19"/>
    <p:sldId id="290" r:id="rId20"/>
    <p:sldId id="283" r:id="rId21"/>
    <p:sldId id="266" r:id="rId22"/>
    <p:sldId id="272" r:id="rId23"/>
    <p:sldId id="289" r:id="rId24"/>
    <p:sldId id="284" r:id="rId25"/>
    <p:sldId id="291" r:id="rId26"/>
  </p:sldIdLst>
  <p:sldSz cx="18288000" cy="10287000"/>
  <p:notesSz cx="6858000" cy="9144000"/>
  <p:embeddedFontLst>
    <p:embeddedFont>
      <p:font typeface="Calibri" panose="020F0502020204030204" pitchFamily="34" charset="0"/>
      <p:regular r:id="rId28"/>
      <p:bold r:id="rId29"/>
      <p:italic r:id="rId30"/>
      <p:boldItalic r:id="rId31"/>
    </p:embeddedFont>
    <p:embeddedFont>
      <p:font typeface="Glacial Indifference" panose="020B0604020202020204" charset="0"/>
      <p:regular r:id="rId32"/>
    </p:embeddedFont>
    <p:embeddedFont>
      <p:font typeface="Glacial Indifference Bold" panose="020B0604020202020204" charset="0"/>
      <p:regular r:id="rId33"/>
    </p:embeddedFont>
    <p:embeddedFont>
      <p:font typeface="Open Sauce Light" panose="020B0604020202020204" charset="0"/>
      <p:regular r:id="rId34"/>
    </p:embeddedFont>
    <p:embeddedFont>
      <p:font typeface="Open Sauce Light Bold" panose="020B0604020202020204" charset="0"/>
      <p:regular r:id="rId3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368" autoAdjust="0"/>
    <p:restoredTop sz="94622" autoAdjust="0"/>
  </p:normalViewPr>
  <p:slideViewPr>
    <p:cSldViewPr>
      <p:cViewPr varScale="1">
        <p:scale>
          <a:sx n="46" d="100"/>
          <a:sy n="46" d="100"/>
        </p:scale>
        <p:origin x="762" y="3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6.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font" Target="fonts/font8.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96DFA03-9A5A-4FD1-A30C-AF94279409A1}" type="datetimeFigureOut">
              <a:rPr lang="en-US" smtClean="0"/>
              <a:t>10/9/2020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07ADF84-3515-4F9F-B9A0-A04EFA893D2E}" type="slidenum">
              <a:rPr lang="en-US" smtClean="0"/>
              <a:t>‹#›</a:t>
            </a:fld>
            <a:endParaRPr lang="en-US"/>
          </a:p>
        </p:txBody>
      </p:sp>
    </p:spTree>
    <p:extLst>
      <p:ext uri="{BB962C8B-B14F-4D97-AF65-F5344CB8AC3E}">
        <p14:creationId xmlns:p14="http://schemas.microsoft.com/office/powerpoint/2010/main" val="347987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7ADF84-3515-4F9F-B9A0-A04EFA893D2E}" type="slidenum">
              <a:rPr lang="en-US" smtClean="0"/>
              <a:t>16</a:t>
            </a:fld>
            <a:endParaRPr lang="en-US"/>
          </a:p>
        </p:txBody>
      </p:sp>
    </p:spTree>
    <p:extLst>
      <p:ext uri="{BB962C8B-B14F-4D97-AF65-F5344CB8AC3E}">
        <p14:creationId xmlns:p14="http://schemas.microsoft.com/office/powerpoint/2010/main" val="14207566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7ADF84-3515-4F9F-B9A0-A04EFA893D2E}" type="slidenum">
              <a:rPr lang="en-US" smtClean="0"/>
              <a:t>17</a:t>
            </a:fld>
            <a:endParaRPr lang="en-US"/>
          </a:p>
        </p:txBody>
      </p:sp>
    </p:spTree>
    <p:extLst>
      <p:ext uri="{BB962C8B-B14F-4D97-AF65-F5344CB8AC3E}">
        <p14:creationId xmlns:p14="http://schemas.microsoft.com/office/powerpoint/2010/main" val="19757097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7ADF84-3515-4F9F-B9A0-A04EFA893D2E}" type="slidenum">
              <a:rPr lang="en-US" smtClean="0"/>
              <a:t>24</a:t>
            </a:fld>
            <a:endParaRPr lang="en-US"/>
          </a:p>
        </p:txBody>
      </p:sp>
    </p:spTree>
    <p:extLst>
      <p:ext uri="{BB962C8B-B14F-4D97-AF65-F5344CB8AC3E}">
        <p14:creationId xmlns:p14="http://schemas.microsoft.com/office/powerpoint/2010/main" val="36128025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10/9/2020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10/9/2020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10/9/2020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10/9/2020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10/9/2020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10/9/2020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10/9/2020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 Id="rId5" Type="http://schemas.openxmlformats.org/officeDocument/2006/relationships/image" Target="../media/image13.jpe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2.JPG"/></Relationships>
</file>

<file path=ppt/slides/_rels/slide17.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27.jpg"/><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5F5EF"/>
        </a:solidFill>
        <a:effectLst/>
      </p:bgPr>
    </p:bg>
    <p:spTree>
      <p:nvGrpSpPr>
        <p:cNvPr id="1" name=""/>
        <p:cNvGrpSpPr/>
        <p:nvPr/>
      </p:nvGrpSpPr>
      <p:grpSpPr>
        <a:xfrm>
          <a:off x="0" y="0"/>
          <a:ext cx="0" cy="0"/>
          <a:chOff x="0" y="0"/>
          <a:chExt cx="0" cy="0"/>
        </a:xfrm>
      </p:grpSpPr>
      <p:grpSp>
        <p:nvGrpSpPr>
          <p:cNvPr id="2" name="Group 2"/>
          <p:cNvGrpSpPr/>
          <p:nvPr/>
        </p:nvGrpSpPr>
        <p:grpSpPr>
          <a:xfrm>
            <a:off x="10293229" y="9428122"/>
            <a:ext cx="6863319" cy="670751"/>
            <a:chOff x="0" y="0"/>
            <a:chExt cx="9151091" cy="894335"/>
          </a:xfrm>
        </p:grpSpPr>
        <p:grpSp>
          <p:nvGrpSpPr>
            <p:cNvPr id="3" name="Group 3"/>
            <p:cNvGrpSpPr/>
            <p:nvPr/>
          </p:nvGrpSpPr>
          <p:grpSpPr>
            <a:xfrm rot="5400000">
              <a:off x="97682" y="-97682"/>
              <a:ext cx="894335" cy="1089699"/>
              <a:chOff x="0" y="0"/>
              <a:chExt cx="2354580" cy="2868930"/>
            </a:xfrm>
          </p:grpSpPr>
          <p:sp>
            <p:nvSpPr>
              <p:cNvPr id="4" name="Freeform 4"/>
              <p:cNvSpPr/>
              <p:nvPr/>
            </p:nvSpPr>
            <p:spPr>
              <a:xfrm>
                <a:off x="0" y="0"/>
                <a:ext cx="2353310" cy="2868930"/>
              </a:xfrm>
              <a:custGeom>
                <a:avLst/>
                <a:gdLst/>
                <a:ahLst/>
                <a:cxnLst/>
                <a:rect l="l" t="t" r="r" b="b"/>
                <a:pathLst>
                  <a:path w="2353310" h="2868930">
                    <a:moveTo>
                      <a:pt x="784860" y="2801620"/>
                    </a:moveTo>
                    <a:cubicBezTo>
                      <a:pt x="905510" y="2842260"/>
                      <a:pt x="1042670" y="2868930"/>
                      <a:pt x="1177290" y="2868930"/>
                    </a:cubicBezTo>
                    <a:cubicBezTo>
                      <a:pt x="1311910" y="2868930"/>
                      <a:pt x="1441450" y="2846070"/>
                      <a:pt x="1560830" y="2805430"/>
                    </a:cubicBezTo>
                    <a:cubicBezTo>
                      <a:pt x="1563370" y="2804160"/>
                      <a:pt x="1565910" y="2804160"/>
                      <a:pt x="1568450" y="2802890"/>
                    </a:cubicBezTo>
                    <a:cubicBezTo>
                      <a:pt x="2016760" y="2640330"/>
                      <a:pt x="2346960" y="2211070"/>
                      <a:pt x="2353310" y="1709420"/>
                    </a:cubicBezTo>
                    <a:lnTo>
                      <a:pt x="2353310" y="0"/>
                    </a:lnTo>
                    <a:lnTo>
                      <a:pt x="0" y="0"/>
                    </a:lnTo>
                    <a:lnTo>
                      <a:pt x="0" y="1708150"/>
                    </a:lnTo>
                    <a:cubicBezTo>
                      <a:pt x="6350" y="2213610"/>
                      <a:pt x="331470" y="2642870"/>
                      <a:pt x="784860" y="2801620"/>
                    </a:cubicBezTo>
                    <a:close/>
                  </a:path>
                </a:pathLst>
              </a:custGeom>
              <a:solidFill>
                <a:srgbClr val="000000"/>
              </a:solidFill>
            </p:spPr>
          </p:sp>
        </p:grpSp>
        <p:grpSp>
          <p:nvGrpSpPr>
            <p:cNvPr id="5" name="Group 5"/>
            <p:cNvGrpSpPr/>
            <p:nvPr/>
          </p:nvGrpSpPr>
          <p:grpSpPr>
            <a:xfrm rot="-5400000">
              <a:off x="8159074" y="-97682"/>
              <a:ext cx="894335" cy="1089699"/>
              <a:chOff x="0" y="0"/>
              <a:chExt cx="2354580" cy="2868930"/>
            </a:xfrm>
          </p:grpSpPr>
          <p:sp>
            <p:nvSpPr>
              <p:cNvPr id="6" name="Freeform 6"/>
              <p:cNvSpPr/>
              <p:nvPr/>
            </p:nvSpPr>
            <p:spPr>
              <a:xfrm>
                <a:off x="0" y="0"/>
                <a:ext cx="2353310" cy="2868930"/>
              </a:xfrm>
              <a:custGeom>
                <a:avLst/>
                <a:gdLst/>
                <a:ahLst/>
                <a:cxnLst/>
                <a:rect l="l" t="t" r="r" b="b"/>
                <a:pathLst>
                  <a:path w="2353310" h="2868930">
                    <a:moveTo>
                      <a:pt x="784860" y="2801620"/>
                    </a:moveTo>
                    <a:cubicBezTo>
                      <a:pt x="905510" y="2842260"/>
                      <a:pt x="1042670" y="2868930"/>
                      <a:pt x="1177290" y="2868930"/>
                    </a:cubicBezTo>
                    <a:cubicBezTo>
                      <a:pt x="1311910" y="2868930"/>
                      <a:pt x="1441450" y="2846070"/>
                      <a:pt x="1560830" y="2805430"/>
                    </a:cubicBezTo>
                    <a:cubicBezTo>
                      <a:pt x="1563370" y="2804160"/>
                      <a:pt x="1565910" y="2804160"/>
                      <a:pt x="1568450" y="2802890"/>
                    </a:cubicBezTo>
                    <a:cubicBezTo>
                      <a:pt x="2016760" y="2640330"/>
                      <a:pt x="2346960" y="2211070"/>
                      <a:pt x="2353310" y="1709420"/>
                    </a:cubicBezTo>
                    <a:lnTo>
                      <a:pt x="2353310" y="0"/>
                    </a:lnTo>
                    <a:lnTo>
                      <a:pt x="0" y="0"/>
                    </a:lnTo>
                    <a:lnTo>
                      <a:pt x="0" y="1708150"/>
                    </a:lnTo>
                    <a:cubicBezTo>
                      <a:pt x="6350" y="2213610"/>
                      <a:pt x="331470" y="2642870"/>
                      <a:pt x="784860" y="2801620"/>
                    </a:cubicBezTo>
                    <a:close/>
                  </a:path>
                </a:pathLst>
              </a:custGeom>
              <a:solidFill>
                <a:srgbClr val="000000"/>
              </a:solidFill>
            </p:spPr>
          </p:sp>
        </p:grpSp>
        <p:grpSp>
          <p:nvGrpSpPr>
            <p:cNvPr id="7" name="Group 7"/>
            <p:cNvGrpSpPr/>
            <p:nvPr/>
          </p:nvGrpSpPr>
          <p:grpSpPr>
            <a:xfrm>
              <a:off x="698002" y="0"/>
              <a:ext cx="7769010" cy="894335"/>
              <a:chOff x="0" y="0"/>
              <a:chExt cx="1797897" cy="206966"/>
            </a:xfrm>
          </p:grpSpPr>
          <p:sp>
            <p:nvSpPr>
              <p:cNvPr id="8" name="Freeform 8"/>
              <p:cNvSpPr/>
              <p:nvPr/>
            </p:nvSpPr>
            <p:spPr>
              <a:xfrm>
                <a:off x="0" y="0"/>
                <a:ext cx="1797897" cy="206966"/>
              </a:xfrm>
              <a:custGeom>
                <a:avLst/>
                <a:gdLst/>
                <a:ahLst/>
                <a:cxnLst/>
                <a:rect l="l" t="t" r="r" b="b"/>
                <a:pathLst>
                  <a:path w="1797897" h="206966">
                    <a:moveTo>
                      <a:pt x="0" y="0"/>
                    </a:moveTo>
                    <a:lnTo>
                      <a:pt x="1797897" y="0"/>
                    </a:lnTo>
                    <a:lnTo>
                      <a:pt x="1797897" y="206966"/>
                    </a:lnTo>
                    <a:lnTo>
                      <a:pt x="0" y="206966"/>
                    </a:lnTo>
                    <a:close/>
                  </a:path>
                </a:pathLst>
              </a:custGeom>
              <a:solidFill>
                <a:srgbClr val="000000"/>
              </a:solidFill>
            </p:spPr>
          </p:sp>
        </p:grpSp>
      </p:grpSp>
      <p:sp>
        <p:nvSpPr>
          <p:cNvPr id="9" name="TextBox 9"/>
          <p:cNvSpPr txBox="1"/>
          <p:nvPr/>
        </p:nvSpPr>
        <p:spPr>
          <a:xfrm>
            <a:off x="1169779" y="1036320"/>
            <a:ext cx="7146415" cy="7617470"/>
          </a:xfrm>
          <a:prstGeom prst="rect">
            <a:avLst/>
          </a:prstGeom>
        </p:spPr>
        <p:txBody>
          <a:bodyPr lIns="0" tIns="0" rIns="0" bIns="0" rtlCol="0" anchor="t">
            <a:spAutoFit/>
          </a:bodyPr>
          <a:lstStyle/>
          <a:p>
            <a:pPr>
              <a:lnSpc>
                <a:spcPts val="9900"/>
              </a:lnSpc>
            </a:pPr>
            <a:r>
              <a:rPr lang="en-US" sz="9000" dirty="0">
                <a:solidFill>
                  <a:srgbClr val="000000"/>
                </a:solidFill>
                <a:latin typeface="Glacial Indifference"/>
              </a:rPr>
              <a:t>Design and Development of EEG Headsets for Paralyzed Patients</a:t>
            </a:r>
          </a:p>
        </p:txBody>
      </p:sp>
      <p:pic>
        <p:nvPicPr>
          <p:cNvPr id="10" name="Picture 10"/>
          <p:cNvPicPr>
            <a:picLocks noChangeAspect="1"/>
          </p:cNvPicPr>
          <p:nvPr/>
        </p:nvPicPr>
        <p:blipFill>
          <a:blip r:embed="rId2">
            <a:extLst>
              <a:ext uri="{28A0092B-C50C-407E-A947-70E740481C1C}">
                <a14:useLocalDpi xmlns:a14="http://schemas.microsoft.com/office/drawing/2010/main" val="0"/>
              </a:ext>
            </a:extLst>
          </a:blip>
          <a:srcRect/>
          <a:stretch/>
        </p:blipFill>
        <p:spPr>
          <a:xfrm>
            <a:off x="9497617" y="1768049"/>
            <a:ext cx="6761467" cy="6750902"/>
          </a:xfrm>
          <a:prstGeom prst="rect">
            <a:avLst/>
          </a:prstGeom>
        </p:spPr>
      </p:pic>
      <p:grpSp>
        <p:nvGrpSpPr>
          <p:cNvPr id="11" name="Group 11"/>
          <p:cNvGrpSpPr/>
          <p:nvPr/>
        </p:nvGrpSpPr>
        <p:grpSpPr>
          <a:xfrm>
            <a:off x="17499545" y="535253"/>
            <a:ext cx="493447" cy="493447"/>
            <a:chOff x="0" y="0"/>
            <a:chExt cx="657929" cy="657929"/>
          </a:xfrm>
        </p:grpSpPr>
        <p:grpSp>
          <p:nvGrpSpPr>
            <p:cNvPr id="12" name="Group 12"/>
            <p:cNvGrpSpPr>
              <a:grpSpLocks noChangeAspect="1"/>
            </p:cNvGrpSpPr>
            <p:nvPr/>
          </p:nvGrpSpPr>
          <p:grpSpPr>
            <a:xfrm>
              <a:off x="0" y="0"/>
              <a:ext cx="657929" cy="657929"/>
              <a:chOff x="0" y="0"/>
              <a:chExt cx="6355080" cy="6355080"/>
            </a:xfrm>
          </p:grpSpPr>
          <p:sp>
            <p:nvSpPr>
              <p:cNvPr id="13" name="Freeform 13"/>
              <p:cNvSpPr/>
              <p:nvPr/>
            </p:nvSpPr>
            <p:spPr>
              <a:xfrm>
                <a:off x="0" y="0"/>
                <a:ext cx="6355080" cy="6355080"/>
              </a:xfrm>
              <a:custGeom>
                <a:avLst/>
                <a:gdLst/>
                <a:ahLst/>
                <a:cxnLst/>
                <a:rect l="l" t="t" r="r" b="b"/>
                <a:pathLst>
                  <a:path w="6355080" h="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000000"/>
              </a:solidFill>
            </p:spPr>
          </p:sp>
        </p:grpSp>
        <p:pic>
          <p:nvPicPr>
            <p:cNvPr id="14" name="Picture 14"/>
            <p:cNvPicPr>
              <a:picLocks noChangeAspect="1"/>
            </p:cNvPicPr>
            <p:nvPr/>
          </p:nvPicPr>
          <p:blipFill>
            <a:blip r:embed="rId3"/>
            <a:srcRect/>
            <a:stretch>
              <a:fillRect/>
            </a:stretch>
          </p:blipFill>
          <p:spPr>
            <a:xfrm rot="5400000">
              <a:off x="109655" y="109655"/>
              <a:ext cx="438619" cy="438619"/>
            </a:xfrm>
            <a:prstGeom prst="rect">
              <a:avLst/>
            </a:prstGeom>
          </p:spPr>
        </p:pic>
      </p:grpSp>
      <p:grpSp>
        <p:nvGrpSpPr>
          <p:cNvPr id="15" name="Group 15"/>
          <p:cNvGrpSpPr/>
          <p:nvPr/>
        </p:nvGrpSpPr>
        <p:grpSpPr>
          <a:xfrm>
            <a:off x="17144897" y="4848912"/>
            <a:ext cx="749555" cy="294588"/>
            <a:chOff x="0" y="0"/>
            <a:chExt cx="999406" cy="392784"/>
          </a:xfrm>
        </p:grpSpPr>
        <p:sp>
          <p:nvSpPr>
            <p:cNvPr id="16" name="TextBox 16"/>
            <p:cNvSpPr txBox="1"/>
            <p:nvPr/>
          </p:nvSpPr>
          <p:spPr>
            <a:xfrm>
              <a:off x="394147" y="-19050"/>
              <a:ext cx="605260" cy="411834"/>
            </a:xfrm>
            <a:prstGeom prst="rect">
              <a:avLst/>
            </a:prstGeom>
          </p:spPr>
          <p:txBody>
            <a:bodyPr lIns="0" tIns="0" rIns="0" bIns="0" rtlCol="0" anchor="t">
              <a:spAutoFit/>
            </a:bodyPr>
            <a:lstStyle/>
            <a:p>
              <a:pPr algn="r">
                <a:lnSpc>
                  <a:spcPts val="2400"/>
                </a:lnSpc>
              </a:pPr>
              <a:r>
                <a:rPr lang="en-US" sz="2000" spc="200">
                  <a:solidFill>
                    <a:srgbClr val="000000"/>
                  </a:solidFill>
                  <a:latin typeface="Glacial Indifference Bold"/>
                </a:rPr>
                <a:t>01</a:t>
              </a:r>
            </a:p>
          </p:txBody>
        </p:sp>
        <p:sp>
          <p:nvSpPr>
            <p:cNvPr id="17" name="AutoShape 17"/>
            <p:cNvSpPr/>
            <p:nvPr/>
          </p:nvSpPr>
          <p:spPr>
            <a:xfrm rot="-5400000">
              <a:off x="194137" y="-16317"/>
              <a:ext cx="43972" cy="432247"/>
            </a:xfrm>
            <a:prstGeom prst="rect">
              <a:avLst/>
            </a:prstGeom>
            <a:solidFill>
              <a:srgbClr val="000000"/>
            </a:solidFill>
          </p:spPr>
        </p:sp>
      </p:grpSp>
      <p:pic>
        <p:nvPicPr>
          <p:cNvPr id="18" name="Picture 18"/>
          <p:cNvPicPr>
            <a:picLocks noChangeAspect="1"/>
          </p:cNvPicPr>
          <p:nvPr/>
        </p:nvPicPr>
        <p:blipFill>
          <a:blip r:embed="rId4"/>
          <a:srcRect/>
          <a:stretch>
            <a:fillRect/>
          </a:stretch>
        </p:blipFill>
        <p:spPr>
          <a:xfrm>
            <a:off x="17499545" y="9552243"/>
            <a:ext cx="394907" cy="262793"/>
          </a:xfrm>
          <a:prstGeom prst="rect">
            <a:avLst/>
          </a:prstGeom>
        </p:spPr>
      </p:pic>
      <p:sp>
        <p:nvSpPr>
          <p:cNvPr id="19" name="TextBox 19"/>
          <p:cNvSpPr txBox="1"/>
          <p:nvPr/>
        </p:nvSpPr>
        <p:spPr>
          <a:xfrm>
            <a:off x="10561320" y="9552243"/>
            <a:ext cx="6296657" cy="381433"/>
          </a:xfrm>
          <a:prstGeom prst="rect">
            <a:avLst/>
          </a:prstGeom>
        </p:spPr>
        <p:txBody>
          <a:bodyPr lIns="0" tIns="0" rIns="0" bIns="0" rtlCol="0" anchor="t">
            <a:spAutoFit/>
          </a:bodyPr>
          <a:lstStyle/>
          <a:p>
            <a:pPr algn="ctr">
              <a:lnSpc>
                <a:spcPts val="3112"/>
              </a:lnSpc>
            </a:pPr>
            <a:r>
              <a:rPr lang="en-US" sz="2394" spc="95" dirty="0">
                <a:solidFill>
                  <a:srgbClr val="FFFFFF"/>
                </a:solidFill>
                <a:latin typeface="Open Sauce Light"/>
              </a:rPr>
              <a:t>FYP Presentation 1</a:t>
            </a:r>
            <a:endParaRPr lang="en-US" sz="2394" spc="95" dirty="0">
              <a:solidFill>
                <a:srgbClr val="FFFFFF"/>
              </a:solidFill>
              <a:latin typeface="Open Sauce Light Bo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85800" y="342900"/>
            <a:ext cx="16992600" cy="1470025"/>
          </a:xfrm>
        </p:spPr>
        <p:txBody>
          <a:bodyPr>
            <a:normAutofit/>
          </a:bodyPr>
          <a:lstStyle/>
          <a:p>
            <a:r>
              <a:rPr lang="en-US" sz="7000" dirty="0">
                <a:latin typeface="Glacial Indifference" panose="020B0604020202020204" charset="0"/>
              </a:rPr>
              <a:t>EEG Headband Kit Design (BCI Set-up)</a:t>
            </a:r>
          </a:p>
        </p:txBody>
      </p:sp>
      <p:sp>
        <p:nvSpPr>
          <p:cNvPr id="3" name="Rounded Rectangle 2"/>
          <p:cNvSpPr/>
          <p:nvPr/>
        </p:nvSpPr>
        <p:spPr>
          <a:xfrm>
            <a:off x="4876800" y="4610100"/>
            <a:ext cx="4800600" cy="2514600"/>
          </a:xfrm>
          <a:prstGeom prst="roundRect">
            <a:avLst/>
          </a:prstGeom>
          <a:blipFill dpi="0" rotWithShape="1">
            <a:blip r:embed="rId2">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p:cNvSpPr/>
          <p:nvPr/>
        </p:nvSpPr>
        <p:spPr>
          <a:xfrm flipH="1">
            <a:off x="10744200" y="3771900"/>
            <a:ext cx="1981200" cy="990600"/>
          </a:xfrm>
          <a:prstGeom prst="roundRect">
            <a:avLst/>
          </a:prstGeom>
          <a:blipFill dpi="0" rotWithShape="1">
            <a:blip r:embed="rId3" cstate="print">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13944600" y="3924300"/>
            <a:ext cx="3276600" cy="3886200"/>
          </a:xfrm>
          <a:prstGeom prst="roundRect">
            <a:avLst/>
          </a:prstGeom>
          <a:blipFill dpi="0" rotWithShape="1">
            <a:blip r:embed="rId4">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Elbow Connector 11"/>
          <p:cNvCxnSpPr/>
          <p:nvPr/>
        </p:nvCxnSpPr>
        <p:spPr>
          <a:xfrm flipV="1">
            <a:off x="9677400" y="4457700"/>
            <a:ext cx="1028700" cy="990600"/>
          </a:xfrm>
          <a:prstGeom prst="bentConnector3">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 name="Elbow Connector 12"/>
          <p:cNvCxnSpPr/>
          <p:nvPr/>
        </p:nvCxnSpPr>
        <p:spPr>
          <a:xfrm>
            <a:off x="12687300" y="4267200"/>
            <a:ext cx="1257300" cy="1181100"/>
          </a:xfrm>
          <a:prstGeom prst="bentConnector3">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10591800" y="4762500"/>
            <a:ext cx="2171700" cy="369332"/>
          </a:xfrm>
          <a:prstGeom prst="rect">
            <a:avLst/>
          </a:prstGeom>
          <a:noFill/>
        </p:spPr>
        <p:txBody>
          <a:bodyPr wrap="square" rtlCol="0">
            <a:spAutoFit/>
          </a:bodyPr>
          <a:lstStyle/>
          <a:p>
            <a:r>
              <a:rPr lang="en-US" b="1" i="1" dirty="0"/>
              <a:t>OpenBCI USB dongle</a:t>
            </a:r>
          </a:p>
        </p:txBody>
      </p:sp>
      <p:sp>
        <p:nvSpPr>
          <p:cNvPr id="21" name="TextBox 20"/>
          <p:cNvSpPr txBox="1"/>
          <p:nvPr/>
        </p:nvSpPr>
        <p:spPr>
          <a:xfrm>
            <a:off x="5410200" y="7277100"/>
            <a:ext cx="4038600" cy="381000"/>
          </a:xfrm>
          <a:prstGeom prst="rect">
            <a:avLst/>
          </a:prstGeom>
          <a:noFill/>
        </p:spPr>
        <p:txBody>
          <a:bodyPr wrap="square" rtlCol="0">
            <a:spAutoFit/>
          </a:bodyPr>
          <a:lstStyle/>
          <a:p>
            <a:r>
              <a:rPr lang="en-US" b="1" i="1" dirty="0"/>
              <a:t>OpenBCI </a:t>
            </a:r>
            <a:r>
              <a:rPr lang="en-US" b="1" i="1" dirty="0" err="1"/>
              <a:t>Cyton</a:t>
            </a:r>
            <a:r>
              <a:rPr lang="en-US" b="1" i="1" dirty="0"/>
              <a:t> Board, 8/16 Channels</a:t>
            </a:r>
          </a:p>
        </p:txBody>
      </p:sp>
      <p:sp>
        <p:nvSpPr>
          <p:cNvPr id="22" name="Rounded Rectangle 21"/>
          <p:cNvSpPr/>
          <p:nvPr/>
        </p:nvSpPr>
        <p:spPr>
          <a:xfrm>
            <a:off x="685800" y="3771900"/>
            <a:ext cx="3352800" cy="4343400"/>
          </a:xfrm>
          <a:prstGeom prst="roundRect">
            <a:avLst/>
          </a:prstGeom>
          <a:blipFill dpi="0" rotWithShape="1">
            <a:blip r:embed="rId5" cstate="print">
              <a:extLst>
                <a:ext uri="{28A0092B-C50C-407E-A947-70E740481C1C}">
                  <a14:useLocalDpi xmlns:a14="http://schemas.microsoft.com/office/drawing/2010/main" val="0"/>
                </a:ext>
              </a:extLst>
            </a:blip>
            <a:srcRect/>
            <a:stretch>
              <a:fillRect/>
            </a:stretch>
          </a:bli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p:cNvSpPr txBox="1"/>
          <p:nvPr/>
        </p:nvSpPr>
        <p:spPr>
          <a:xfrm>
            <a:off x="609600" y="8191500"/>
            <a:ext cx="4038600" cy="381000"/>
          </a:xfrm>
          <a:prstGeom prst="rect">
            <a:avLst/>
          </a:prstGeom>
          <a:noFill/>
        </p:spPr>
        <p:txBody>
          <a:bodyPr wrap="square" rtlCol="0">
            <a:spAutoFit/>
          </a:bodyPr>
          <a:lstStyle/>
          <a:p>
            <a:r>
              <a:rPr lang="en-US" b="1" i="1" dirty="0"/>
              <a:t>EEG Headband Kit (our design)</a:t>
            </a:r>
          </a:p>
        </p:txBody>
      </p:sp>
      <p:sp>
        <p:nvSpPr>
          <p:cNvPr id="24" name="TextBox 23"/>
          <p:cNvSpPr txBox="1"/>
          <p:nvPr/>
        </p:nvSpPr>
        <p:spPr>
          <a:xfrm>
            <a:off x="13650532" y="8001000"/>
            <a:ext cx="4038600" cy="1846659"/>
          </a:xfrm>
          <a:prstGeom prst="rect">
            <a:avLst/>
          </a:prstGeom>
          <a:noFill/>
        </p:spPr>
        <p:txBody>
          <a:bodyPr wrap="square" rtlCol="0">
            <a:spAutoFit/>
          </a:bodyPr>
          <a:lstStyle/>
          <a:p>
            <a:r>
              <a:rPr lang="en-US" b="1" i="1" dirty="0"/>
              <a:t>OpenBCI GUI Software, use for:</a:t>
            </a:r>
          </a:p>
          <a:p>
            <a:pPr marL="285750" indent="-285750">
              <a:buFont typeface="Arial" panose="020B0604020202020204" pitchFamily="34" charset="0"/>
              <a:buChar char="•"/>
            </a:pPr>
            <a:r>
              <a:rPr lang="en-US" sz="1600" b="1" i="1" dirty="0"/>
              <a:t>Visualize data from every OpenBCI device: </a:t>
            </a:r>
            <a:r>
              <a:rPr lang="en-US" sz="1600" b="1" i="1" dirty="0" err="1"/>
              <a:t>Cyton</a:t>
            </a:r>
            <a:r>
              <a:rPr lang="en-US" sz="1600" b="1" i="1" dirty="0"/>
              <a:t> (in our case)</a:t>
            </a:r>
          </a:p>
          <a:p>
            <a:pPr marL="285750" indent="-285750">
              <a:buFont typeface="Arial" panose="020B0604020202020204" pitchFamily="34" charset="0"/>
              <a:buChar char="•"/>
            </a:pPr>
            <a:r>
              <a:rPr lang="en-US" sz="1600" b="1" i="1" dirty="0"/>
              <a:t>Send data to MATLAB</a:t>
            </a:r>
          </a:p>
          <a:p>
            <a:pPr marL="285750" indent="-285750">
              <a:buFont typeface="Arial" panose="020B0604020202020204" pitchFamily="34" charset="0"/>
              <a:buChar char="•"/>
            </a:pPr>
            <a:r>
              <a:rPr lang="en-US" sz="1600" b="1" i="1" dirty="0"/>
              <a:t>Analyze data with Python</a:t>
            </a:r>
          </a:p>
          <a:p>
            <a:pPr marL="285750" indent="-285750">
              <a:buFont typeface="Arial" panose="020B0604020202020204" pitchFamily="34" charset="0"/>
              <a:buChar char="•"/>
            </a:pPr>
            <a:r>
              <a:rPr lang="en-US" sz="1600" b="1" i="1" dirty="0"/>
              <a:t>Output data into a saved file for later offline processing.</a:t>
            </a:r>
          </a:p>
        </p:txBody>
      </p:sp>
      <p:cxnSp>
        <p:nvCxnSpPr>
          <p:cNvPr id="28" name="Straight Arrow Connector 27"/>
          <p:cNvCxnSpPr>
            <a:stCxn id="22" idx="3"/>
          </p:cNvCxnSpPr>
          <p:nvPr/>
        </p:nvCxnSpPr>
        <p:spPr>
          <a:xfrm>
            <a:off x="4038600" y="5943600"/>
            <a:ext cx="8382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4669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85800" y="342900"/>
            <a:ext cx="16992600" cy="1470025"/>
          </a:xfrm>
        </p:spPr>
        <p:txBody>
          <a:bodyPr>
            <a:normAutofit/>
          </a:bodyPr>
          <a:lstStyle/>
          <a:p>
            <a:r>
              <a:rPr lang="en-US" sz="7000" dirty="0">
                <a:latin typeface="Glacial Indifference" panose="020B0604020202020204" charset="0"/>
              </a:rPr>
              <a:t>Data Acquired (Using the Headband Kit)</a:t>
            </a:r>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t="8238"/>
          <a:stretch/>
        </p:blipFill>
        <p:spPr>
          <a:xfrm>
            <a:off x="1736292" y="1812926"/>
            <a:ext cx="14891615" cy="8054974"/>
          </a:xfrm>
          <a:prstGeom prst="rect">
            <a:avLst/>
          </a:prstGeom>
        </p:spPr>
      </p:pic>
      <p:sp>
        <p:nvSpPr>
          <p:cNvPr id="6" name="Rectangle 5"/>
          <p:cNvSpPr/>
          <p:nvPr/>
        </p:nvSpPr>
        <p:spPr>
          <a:xfrm>
            <a:off x="2819400" y="2400300"/>
            <a:ext cx="914400" cy="2514600"/>
          </a:xfrm>
          <a:prstGeom prst="rect">
            <a:avLst/>
          </a:prstGeom>
          <a:noFill/>
          <a:ln>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4816908" y="2400300"/>
            <a:ext cx="914400" cy="2514600"/>
          </a:xfrm>
          <a:prstGeom prst="rect">
            <a:avLst/>
          </a:prstGeom>
          <a:noFill/>
          <a:ln>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6553200" y="2400300"/>
            <a:ext cx="914400" cy="2514600"/>
          </a:xfrm>
          <a:prstGeom prst="rect">
            <a:avLst/>
          </a:prstGeom>
          <a:noFill/>
          <a:ln>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C40F7D54-5E6F-4E4A-AFB4-FCC327DD9465}"/>
              </a:ext>
            </a:extLst>
          </p:cNvPr>
          <p:cNvSpPr txBox="1"/>
          <p:nvPr/>
        </p:nvSpPr>
        <p:spPr>
          <a:xfrm>
            <a:off x="3369108" y="4914900"/>
            <a:ext cx="4724400" cy="584775"/>
          </a:xfrm>
          <a:prstGeom prst="rect">
            <a:avLst/>
          </a:prstGeom>
          <a:noFill/>
        </p:spPr>
        <p:txBody>
          <a:bodyPr wrap="square" rtlCol="0">
            <a:spAutoFit/>
          </a:bodyPr>
          <a:lstStyle/>
          <a:p>
            <a:r>
              <a:rPr lang="en-US" sz="3200" dirty="0">
                <a:solidFill>
                  <a:srgbClr val="FF0000"/>
                </a:solidFill>
              </a:rPr>
              <a:t>Eye Blinking </a:t>
            </a:r>
            <a:endParaRPr lang="en-US" dirty="0">
              <a:solidFill>
                <a:srgbClr val="FF0000"/>
              </a:solidFill>
            </a:endParaRPr>
          </a:p>
        </p:txBody>
      </p:sp>
    </p:spTree>
    <p:extLst>
      <p:ext uri="{BB962C8B-B14F-4D97-AF65-F5344CB8AC3E}">
        <p14:creationId xmlns:p14="http://schemas.microsoft.com/office/powerpoint/2010/main" val="25242400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85800" y="342900"/>
            <a:ext cx="16992600" cy="1470025"/>
          </a:xfrm>
        </p:spPr>
        <p:txBody>
          <a:bodyPr>
            <a:normAutofit/>
          </a:bodyPr>
          <a:lstStyle/>
          <a:p>
            <a:r>
              <a:rPr lang="en-US" sz="7000" dirty="0">
                <a:latin typeface="Glacial Indifference" panose="020B0604020202020204" charset="0"/>
              </a:rPr>
              <a:t>Data Processing in MATLAB (</a:t>
            </a:r>
            <a:r>
              <a:rPr lang="en-US" sz="7000" dirty="0" err="1">
                <a:latin typeface="Glacial Indifference" panose="020B0604020202020204" charset="0"/>
              </a:rPr>
              <a:t>EEGLab</a:t>
            </a:r>
            <a:r>
              <a:rPr lang="en-US" sz="7000" dirty="0">
                <a:latin typeface="Glacial Indifference" panose="020B0604020202020204" charset="0"/>
              </a:rPr>
              <a:t>)</a:t>
            </a:r>
          </a:p>
        </p:txBody>
      </p:sp>
      <p:sp>
        <p:nvSpPr>
          <p:cNvPr id="2" name="TextBox 1"/>
          <p:cNvSpPr txBox="1"/>
          <p:nvPr/>
        </p:nvSpPr>
        <p:spPr>
          <a:xfrm>
            <a:off x="914400" y="2019300"/>
            <a:ext cx="15621000" cy="830997"/>
          </a:xfrm>
          <a:prstGeom prst="rect">
            <a:avLst/>
          </a:prstGeom>
          <a:noFill/>
        </p:spPr>
        <p:txBody>
          <a:bodyPr wrap="square" rtlCol="0">
            <a:spAutoFit/>
          </a:bodyPr>
          <a:lstStyle/>
          <a:p>
            <a:r>
              <a:rPr lang="en-US" sz="2400" b="1" dirty="0"/>
              <a:t>Pre-Processing:</a:t>
            </a:r>
          </a:p>
          <a:p>
            <a:r>
              <a:rPr lang="en-US" sz="2400" dirty="0"/>
              <a:t>Applying Bandpass filter (0.1 to 100Hz), </a:t>
            </a:r>
          </a:p>
        </p:txBody>
      </p:sp>
      <p:sp>
        <p:nvSpPr>
          <p:cNvPr id="3" name="TextBox 2">
            <a:extLst>
              <a:ext uri="{FF2B5EF4-FFF2-40B4-BE49-F238E27FC236}">
                <a16:creationId xmlns:a16="http://schemas.microsoft.com/office/drawing/2014/main" id="{A23281E3-5DBC-4105-8DEE-9542D1E68538}"/>
              </a:ext>
            </a:extLst>
          </p:cNvPr>
          <p:cNvSpPr txBox="1"/>
          <p:nvPr/>
        </p:nvSpPr>
        <p:spPr>
          <a:xfrm>
            <a:off x="4648200" y="3009900"/>
            <a:ext cx="9677400" cy="461665"/>
          </a:xfrm>
          <a:prstGeom prst="rect">
            <a:avLst/>
          </a:prstGeom>
          <a:noFill/>
        </p:spPr>
        <p:txBody>
          <a:bodyPr wrap="square" rtlCol="0">
            <a:spAutoFit/>
          </a:bodyPr>
          <a:lstStyle/>
          <a:p>
            <a:pPr algn="ctr"/>
            <a:r>
              <a:rPr lang="en-US" sz="2400" dirty="0">
                <a:solidFill>
                  <a:srgbClr val="FF0000"/>
                </a:solidFill>
              </a:rPr>
              <a:t>Filtering &gt; Down sampling (256 Hz) &gt; Normalizing</a:t>
            </a:r>
            <a:endParaRPr lang="en-US" dirty="0">
              <a:solidFill>
                <a:srgbClr val="FF0000"/>
              </a:solidFill>
            </a:endParaRPr>
          </a:p>
        </p:txBody>
      </p:sp>
      <p:pic>
        <p:nvPicPr>
          <p:cNvPr id="6" name="Picture 5">
            <a:extLst>
              <a:ext uri="{FF2B5EF4-FFF2-40B4-BE49-F238E27FC236}">
                <a16:creationId xmlns:a16="http://schemas.microsoft.com/office/drawing/2014/main" id="{E76F8519-EDCC-48E5-BF19-1FB8FBD94537}"/>
              </a:ext>
            </a:extLst>
          </p:cNvPr>
          <p:cNvPicPr>
            <a:picLocks noChangeAspect="1"/>
          </p:cNvPicPr>
          <p:nvPr/>
        </p:nvPicPr>
        <p:blipFill>
          <a:blip r:embed="rId2"/>
          <a:stretch>
            <a:fillRect/>
          </a:stretch>
        </p:blipFill>
        <p:spPr>
          <a:xfrm>
            <a:off x="914400" y="3771900"/>
            <a:ext cx="16764000" cy="6172199"/>
          </a:xfrm>
          <a:prstGeom prst="rect">
            <a:avLst/>
          </a:prstGeom>
        </p:spPr>
      </p:pic>
      <p:sp>
        <p:nvSpPr>
          <p:cNvPr id="7" name="Rectangle 6">
            <a:extLst>
              <a:ext uri="{FF2B5EF4-FFF2-40B4-BE49-F238E27FC236}">
                <a16:creationId xmlns:a16="http://schemas.microsoft.com/office/drawing/2014/main" id="{C8BDEB9F-7CB4-41AF-A992-7962B9592227}"/>
              </a:ext>
            </a:extLst>
          </p:cNvPr>
          <p:cNvSpPr/>
          <p:nvPr/>
        </p:nvSpPr>
        <p:spPr>
          <a:xfrm>
            <a:off x="4953000" y="4457700"/>
            <a:ext cx="2209800" cy="51816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736FBF73-B46E-4D72-998E-BA0DB908ED04}"/>
              </a:ext>
            </a:extLst>
          </p:cNvPr>
          <p:cNvSpPr txBox="1"/>
          <p:nvPr/>
        </p:nvSpPr>
        <p:spPr>
          <a:xfrm>
            <a:off x="3352800" y="3996035"/>
            <a:ext cx="4419602" cy="461665"/>
          </a:xfrm>
          <a:prstGeom prst="rect">
            <a:avLst/>
          </a:prstGeom>
          <a:noFill/>
        </p:spPr>
        <p:txBody>
          <a:bodyPr wrap="square" rtlCol="0">
            <a:spAutoFit/>
          </a:bodyPr>
          <a:lstStyle/>
          <a:p>
            <a:r>
              <a:rPr lang="en-US" sz="2400" dirty="0">
                <a:solidFill>
                  <a:srgbClr val="FF0000"/>
                </a:solidFill>
              </a:rPr>
              <a:t>Reject Noise by Eye</a:t>
            </a:r>
          </a:p>
        </p:txBody>
      </p:sp>
      <p:sp>
        <p:nvSpPr>
          <p:cNvPr id="5" name="TextBox 4">
            <a:extLst>
              <a:ext uri="{FF2B5EF4-FFF2-40B4-BE49-F238E27FC236}">
                <a16:creationId xmlns:a16="http://schemas.microsoft.com/office/drawing/2014/main" id="{1F1AA2D3-5803-4615-8C27-FE57D5E47404}"/>
              </a:ext>
            </a:extLst>
          </p:cNvPr>
          <p:cNvSpPr txBox="1"/>
          <p:nvPr/>
        </p:nvSpPr>
        <p:spPr>
          <a:xfrm>
            <a:off x="228600" y="4226867"/>
            <a:ext cx="1371600" cy="4431983"/>
          </a:xfrm>
          <a:prstGeom prst="rect">
            <a:avLst/>
          </a:prstGeom>
          <a:noFill/>
        </p:spPr>
        <p:txBody>
          <a:bodyPr wrap="square" rtlCol="0">
            <a:spAutoFit/>
          </a:bodyPr>
          <a:lstStyle/>
          <a:p>
            <a:endParaRPr lang="en-US" dirty="0"/>
          </a:p>
          <a:p>
            <a:endParaRPr lang="en-US" dirty="0"/>
          </a:p>
          <a:p>
            <a:endParaRPr lang="en-US" dirty="0"/>
          </a:p>
          <a:p>
            <a:endParaRPr lang="en-US" sz="2400" b="1" dirty="0"/>
          </a:p>
          <a:p>
            <a:r>
              <a:rPr lang="en-US" sz="2400" b="1" dirty="0"/>
              <a:t>Fp1</a:t>
            </a:r>
          </a:p>
          <a:p>
            <a:endParaRPr lang="en-US" sz="2400" b="1" dirty="0"/>
          </a:p>
          <a:p>
            <a:endParaRPr lang="en-US" sz="3600" b="1" dirty="0"/>
          </a:p>
          <a:p>
            <a:r>
              <a:rPr lang="en-US" sz="2400" b="1" dirty="0" err="1"/>
              <a:t>Fpz</a:t>
            </a:r>
            <a:endParaRPr lang="en-US" sz="2400" b="1" dirty="0"/>
          </a:p>
          <a:p>
            <a:endParaRPr lang="en-US" sz="2400" b="1" dirty="0"/>
          </a:p>
          <a:p>
            <a:endParaRPr lang="en-US" sz="2400" b="1" dirty="0"/>
          </a:p>
          <a:p>
            <a:endParaRPr lang="en-US" sz="2400" b="1" dirty="0"/>
          </a:p>
          <a:p>
            <a:r>
              <a:rPr lang="en-US" sz="2400" b="1" dirty="0"/>
              <a:t>Fp2</a:t>
            </a:r>
          </a:p>
        </p:txBody>
      </p:sp>
    </p:spTree>
    <p:extLst>
      <p:ext uri="{BB962C8B-B14F-4D97-AF65-F5344CB8AC3E}">
        <p14:creationId xmlns:p14="http://schemas.microsoft.com/office/powerpoint/2010/main" val="745361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85800" y="342900"/>
            <a:ext cx="16992600" cy="1470025"/>
          </a:xfrm>
        </p:spPr>
        <p:txBody>
          <a:bodyPr>
            <a:normAutofit/>
          </a:bodyPr>
          <a:lstStyle/>
          <a:p>
            <a:r>
              <a:rPr lang="en-US" sz="7000" dirty="0">
                <a:latin typeface="Glacial Indifference" panose="020B0604020202020204" charset="0"/>
              </a:rPr>
              <a:t>Data Processing in MATLAB (</a:t>
            </a:r>
            <a:r>
              <a:rPr lang="en-US" sz="7000" dirty="0" err="1">
                <a:latin typeface="Glacial Indifference" panose="020B0604020202020204" charset="0"/>
              </a:rPr>
              <a:t>EEGLab</a:t>
            </a:r>
            <a:r>
              <a:rPr lang="en-US" sz="7000" dirty="0">
                <a:latin typeface="Glacial Indifference" panose="020B0604020202020204" charset="0"/>
              </a:rPr>
              <a:t>)</a:t>
            </a:r>
          </a:p>
        </p:txBody>
      </p:sp>
      <p:sp>
        <p:nvSpPr>
          <p:cNvPr id="3" name="TextBox 2">
            <a:extLst>
              <a:ext uri="{FF2B5EF4-FFF2-40B4-BE49-F238E27FC236}">
                <a16:creationId xmlns:a16="http://schemas.microsoft.com/office/drawing/2014/main" id="{A23281E3-5DBC-4105-8DEE-9542D1E68538}"/>
              </a:ext>
            </a:extLst>
          </p:cNvPr>
          <p:cNvSpPr txBox="1"/>
          <p:nvPr/>
        </p:nvSpPr>
        <p:spPr>
          <a:xfrm>
            <a:off x="4572000" y="2260381"/>
            <a:ext cx="9677400" cy="523220"/>
          </a:xfrm>
          <a:prstGeom prst="rect">
            <a:avLst/>
          </a:prstGeom>
          <a:noFill/>
        </p:spPr>
        <p:txBody>
          <a:bodyPr wrap="square" rtlCol="0">
            <a:spAutoFit/>
          </a:bodyPr>
          <a:lstStyle/>
          <a:p>
            <a:pPr algn="ctr"/>
            <a:r>
              <a:rPr lang="en-US" sz="2800" b="1" dirty="0"/>
              <a:t>The Signals after the noise is rejected</a:t>
            </a:r>
            <a:endParaRPr lang="en-US" sz="2000" b="1" dirty="0"/>
          </a:p>
        </p:txBody>
      </p:sp>
      <p:pic>
        <p:nvPicPr>
          <p:cNvPr id="6" name="Picture 5">
            <a:extLst>
              <a:ext uri="{FF2B5EF4-FFF2-40B4-BE49-F238E27FC236}">
                <a16:creationId xmlns:a16="http://schemas.microsoft.com/office/drawing/2014/main" id="{716F4FDB-E6B0-4010-BA4F-ED0D93D74A9B}"/>
              </a:ext>
            </a:extLst>
          </p:cNvPr>
          <p:cNvPicPr>
            <a:picLocks noChangeAspect="1"/>
          </p:cNvPicPr>
          <p:nvPr/>
        </p:nvPicPr>
        <p:blipFill>
          <a:blip r:embed="rId2"/>
          <a:stretch>
            <a:fillRect/>
          </a:stretch>
        </p:blipFill>
        <p:spPr>
          <a:xfrm>
            <a:off x="685800" y="2783601"/>
            <a:ext cx="16992600" cy="7160499"/>
          </a:xfrm>
          <a:prstGeom prst="rect">
            <a:avLst/>
          </a:prstGeom>
        </p:spPr>
      </p:pic>
      <p:sp>
        <p:nvSpPr>
          <p:cNvPr id="5" name="TextBox 4">
            <a:extLst>
              <a:ext uri="{FF2B5EF4-FFF2-40B4-BE49-F238E27FC236}">
                <a16:creationId xmlns:a16="http://schemas.microsoft.com/office/drawing/2014/main" id="{892B6BD1-A451-460D-9B7C-7ABC1D3384BD}"/>
              </a:ext>
            </a:extLst>
          </p:cNvPr>
          <p:cNvSpPr txBox="1"/>
          <p:nvPr/>
        </p:nvSpPr>
        <p:spPr>
          <a:xfrm>
            <a:off x="609600" y="3924300"/>
            <a:ext cx="1371600" cy="4493538"/>
          </a:xfrm>
          <a:prstGeom prst="rect">
            <a:avLst/>
          </a:prstGeom>
          <a:noFill/>
        </p:spPr>
        <p:txBody>
          <a:bodyPr wrap="square" rtlCol="0">
            <a:spAutoFit/>
          </a:bodyPr>
          <a:lstStyle/>
          <a:p>
            <a:endParaRPr lang="en-US" dirty="0"/>
          </a:p>
          <a:p>
            <a:endParaRPr lang="en-US" dirty="0"/>
          </a:p>
          <a:p>
            <a:endParaRPr lang="en-US" dirty="0"/>
          </a:p>
          <a:p>
            <a:endParaRPr lang="en-US" sz="1600" b="1" dirty="0"/>
          </a:p>
          <a:p>
            <a:r>
              <a:rPr lang="en-US" sz="2400" b="1" dirty="0"/>
              <a:t>Fp1</a:t>
            </a:r>
          </a:p>
          <a:p>
            <a:endParaRPr lang="en-US" sz="2400" b="1" dirty="0"/>
          </a:p>
          <a:p>
            <a:endParaRPr lang="en-US" sz="4800" b="1" dirty="0"/>
          </a:p>
          <a:p>
            <a:r>
              <a:rPr lang="en-US" sz="2400" b="1" dirty="0" err="1"/>
              <a:t>Fpz</a:t>
            </a:r>
            <a:endParaRPr lang="en-US" sz="2400" b="1" dirty="0"/>
          </a:p>
          <a:p>
            <a:endParaRPr lang="en-US" sz="2400" b="1" dirty="0"/>
          </a:p>
          <a:p>
            <a:endParaRPr lang="en-US" sz="2400" b="1" dirty="0"/>
          </a:p>
          <a:p>
            <a:endParaRPr lang="en-US" sz="2400" b="1" dirty="0"/>
          </a:p>
          <a:p>
            <a:r>
              <a:rPr lang="en-US" sz="2400" b="1" dirty="0"/>
              <a:t>Fp2</a:t>
            </a:r>
          </a:p>
        </p:txBody>
      </p:sp>
    </p:spTree>
    <p:extLst>
      <p:ext uri="{BB962C8B-B14F-4D97-AF65-F5344CB8AC3E}">
        <p14:creationId xmlns:p14="http://schemas.microsoft.com/office/powerpoint/2010/main" val="17630008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85800" y="342900"/>
            <a:ext cx="16992600" cy="1470025"/>
          </a:xfrm>
        </p:spPr>
        <p:txBody>
          <a:bodyPr>
            <a:normAutofit/>
          </a:bodyPr>
          <a:lstStyle/>
          <a:p>
            <a:r>
              <a:rPr lang="en-US" sz="7000" dirty="0">
                <a:latin typeface="Glacial Indifference" panose="020B0604020202020204" charset="0"/>
              </a:rPr>
              <a:t>Data Processing in MATLAB (</a:t>
            </a:r>
            <a:r>
              <a:rPr lang="en-US" sz="7000" dirty="0" err="1">
                <a:latin typeface="Glacial Indifference" panose="020B0604020202020204" charset="0"/>
              </a:rPr>
              <a:t>EEGLab</a:t>
            </a:r>
            <a:r>
              <a:rPr lang="en-US" sz="7000" dirty="0">
                <a:latin typeface="Glacial Indifference" panose="020B0604020202020204" charset="0"/>
              </a:rPr>
              <a:t>)</a:t>
            </a:r>
          </a:p>
        </p:txBody>
      </p:sp>
      <p:sp>
        <p:nvSpPr>
          <p:cNvPr id="5" name="TextBox 4">
            <a:extLst>
              <a:ext uri="{FF2B5EF4-FFF2-40B4-BE49-F238E27FC236}">
                <a16:creationId xmlns:a16="http://schemas.microsoft.com/office/drawing/2014/main" id="{F59951DB-2725-40E3-86B8-391C181C761B}"/>
              </a:ext>
            </a:extLst>
          </p:cNvPr>
          <p:cNvSpPr txBox="1"/>
          <p:nvPr/>
        </p:nvSpPr>
        <p:spPr>
          <a:xfrm>
            <a:off x="5867400" y="5174673"/>
            <a:ext cx="5638800" cy="461665"/>
          </a:xfrm>
          <a:prstGeom prst="rect">
            <a:avLst/>
          </a:prstGeom>
          <a:noFill/>
        </p:spPr>
        <p:txBody>
          <a:bodyPr wrap="square" rtlCol="0">
            <a:spAutoFit/>
          </a:bodyPr>
          <a:lstStyle/>
          <a:p>
            <a:pPr algn="ctr"/>
            <a:r>
              <a:rPr lang="en-US" sz="2400" b="1" i="1" dirty="0"/>
              <a:t>0.5 to 4Hz (Delta Band)</a:t>
            </a:r>
          </a:p>
        </p:txBody>
      </p:sp>
      <p:sp>
        <p:nvSpPr>
          <p:cNvPr id="9" name="TextBox 8">
            <a:extLst>
              <a:ext uri="{FF2B5EF4-FFF2-40B4-BE49-F238E27FC236}">
                <a16:creationId xmlns:a16="http://schemas.microsoft.com/office/drawing/2014/main" id="{369093C9-30F4-46DB-8EB4-E60DB7B04444}"/>
              </a:ext>
            </a:extLst>
          </p:cNvPr>
          <p:cNvSpPr txBox="1"/>
          <p:nvPr/>
        </p:nvSpPr>
        <p:spPr>
          <a:xfrm>
            <a:off x="6324600" y="9513608"/>
            <a:ext cx="5638800" cy="461665"/>
          </a:xfrm>
          <a:prstGeom prst="rect">
            <a:avLst/>
          </a:prstGeom>
          <a:noFill/>
        </p:spPr>
        <p:txBody>
          <a:bodyPr wrap="square" rtlCol="0">
            <a:spAutoFit/>
          </a:bodyPr>
          <a:lstStyle/>
          <a:p>
            <a:pPr algn="ctr"/>
            <a:r>
              <a:rPr lang="en-US" sz="2400" b="1" i="1" dirty="0"/>
              <a:t>4 -7 Hz (Theta Band)</a:t>
            </a:r>
          </a:p>
        </p:txBody>
      </p:sp>
      <p:pic>
        <p:nvPicPr>
          <p:cNvPr id="8" name="Picture 7">
            <a:extLst>
              <a:ext uri="{FF2B5EF4-FFF2-40B4-BE49-F238E27FC236}">
                <a16:creationId xmlns:a16="http://schemas.microsoft.com/office/drawing/2014/main" id="{84012786-1595-490A-BEE0-DDE2EEB2ED34}"/>
              </a:ext>
            </a:extLst>
          </p:cNvPr>
          <p:cNvPicPr>
            <a:picLocks noChangeAspect="1"/>
          </p:cNvPicPr>
          <p:nvPr/>
        </p:nvPicPr>
        <p:blipFill>
          <a:blip r:embed="rId2"/>
          <a:stretch>
            <a:fillRect/>
          </a:stretch>
        </p:blipFill>
        <p:spPr>
          <a:xfrm>
            <a:off x="685800" y="6282036"/>
            <a:ext cx="16992600" cy="3052464"/>
          </a:xfrm>
          <a:prstGeom prst="rect">
            <a:avLst/>
          </a:prstGeom>
        </p:spPr>
      </p:pic>
      <p:pic>
        <p:nvPicPr>
          <p:cNvPr id="10" name="Picture 9">
            <a:extLst>
              <a:ext uri="{FF2B5EF4-FFF2-40B4-BE49-F238E27FC236}">
                <a16:creationId xmlns:a16="http://schemas.microsoft.com/office/drawing/2014/main" id="{08ECA1D4-7127-4A4A-A3CB-C71258EF848D}"/>
              </a:ext>
            </a:extLst>
          </p:cNvPr>
          <p:cNvPicPr>
            <a:picLocks noChangeAspect="1"/>
          </p:cNvPicPr>
          <p:nvPr/>
        </p:nvPicPr>
        <p:blipFill>
          <a:blip r:embed="rId3"/>
          <a:stretch>
            <a:fillRect/>
          </a:stretch>
        </p:blipFill>
        <p:spPr>
          <a:xfrm>
            <a:off x="685800" y="2082888"/>
            <a:ext cx="16992600" cy="2657475"/>
          </a:xfrm>
          <a:prstGeom prst="rect">
            <a:avLst/>
          </a:prstGeom>
        </p:spPr>
      </p:pic>
    </p:spTree>
    <p:extLst>
      <p:ext uri="{BB962C8B-B14F-4D97-AF65-F5344CB8AC3E}">
        <p14:creationId xmlns:p14="http://schemas.microsoft.com/office/powerpoint/2010/main" val="10110200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85800" y="342900"/>
            <a:ext cx="16992600" cy="1470025"/>
          </a:xfrm>
        </p:spPr>
        <p:txBody>
          <a:bodyPr>
            <a:normAutofit/>
          </a:bodyPr>
          <a:lstStyle/>
          <a:p>
            <a:r>
              <a:rPr lang="en-US" sz="7000" dirty="0">
                <a:latin typeface="Glacial Indifference" panose="020B0604020202020204" charset="0"/>
              </a:rPr>
              <a:t>Data Processing in MATLAB (</a:t>
            </a:r>
            <a:r>
              <a:rPr lang="en-US" sz="7000" dirty="0" err="1">
                <a:latin typeface="Glacial Indifference" panose="020B0604020202020204" charset="0"/>
              </a:rPr>
              <a:t>EEGLab</a:t>
            </a:r>
            <a:r>
              <a:rPr lang="en-US" sz="7000" dirty="0">
                <a:latin typeface="Glacial Indifference" panose="020B0604020202020204" charset="0"/>
              </a:rPr>
              <a:t>)</a:t>
            </a:r>
          </a:p>
        </p:txBody>
      </p:sp>
      <p:sp>
        <p:nvSpPr>
          <p:cNvPr id="5" name="TextBox 4">
            <a:extLst>
              <a:ext uri="{FF2B5EF4-FFF2-40B4-BE49-F238E27FC236}">
                <a16:creationId xmlns:a16="http://schemas.microsoft.com/office/drawing/2014/main" id="{F59951DB-2725-40E3-86B8-391C181C761B}"/>
              </a:ext>
            </a:extLst>
          </p:cNvPr>
          <p:cNvSpPr txBox="1"/>
          <p:nvPr/>
        </p:nvSpPr>
        <p:spPr>
          <a:xfrm>
            <a:off x="5867400" y="5387571"/>
            <a:ext cx="5638800" cy="461665"/>
          </a:xfrm>
          <a:prstGeom prst="rect">
            <a:avLst/>
          </a:prstGeom>
          <a:noFill/>
        </p:spPr>
        <p:txBody>
          <a:bodyPr wrap="square" rtlCol="0">
            <a:spAutoFit/>
          </a:bodyPr>
          <a:lstStyle/>
          <a:p>
            <a:pPr algn="ctr"/>
            <a:r>
              <a:rPr lang="en-US" sz="2400" b="1" i="1" dirty="0"/>
              <a:t>8 to 12 Hz (Alpha)</a:t>
            </a:r>
          </a:p>
        </p:txBody>
      </p:sp>
      <p:sp>
        <p:nvSpPr>
          <p:cNvPr id="9" name="TextBox 8">
            <a:extLst>
              <a:ext uri="{FF2B5EF4-FFF2-40B4-BE49-F238E27FC236}">
                <a16:creationId xmlns:a16="http://schemas.microsoft.com/office/drawing/2014/main" id="{369093C9-30F4-46DB-8EB4-E60DB7B04444}"/>
              </a:ext>
            </a:extLst>
          </p:cNvPr>
          <p:cNvSpPr txBox="1"/>
          <p:nvPr/>
        </p:nvSpPr>
        <p:spPr>
          <a:xfrm>
            <a:off x="6324600" y="9513608"/>
            <a:ext cx="5638800" cy="461665"/>
          </a:xfrm>
          <a:prstGeom prst="rect">
            <a:avLst/>
          </a:prstGeom>
          <a:noFill/>
        </p:spPr>
        <p:txBody>
          <a:bodyPr wrap="square" rtlCol="0">
            <a:spAutoFit/>
          </a:bodyPr>
          <a:lstStyle/>
          <a:p>
            <a:pPr algn="ctr"/>
            <a:r>
              <a:rPr lang="en-US" sz="2400" b="1" i="1" dirty="0"/>
              <a:t>12 -30 Hz (Beta)</a:t>
            </a:r>
          </a:p>
        </p:txBody>
      </p:sp>
      <p:pic>
        <p:nvPicPr>
          <p:cNvPr id="2" name="Picture 1">
            <a:extLst>
              <a:ext uri="{FF2B5EF4-FFF2-40B4-BE49-F238E27FC236}">
                <a16:creationId xmlns:a16="http://schemas.microsoft.com/office/drawing/2014/main" id="{A0DCD145-6065-454D-81A0-3237E84CF03B}"/>
              </a:ext>
            </a:extLst>
          </p:cNvPr>
          <p:cNvPicPr>
            <a:picLocks noChangeAspect="1"/>
          </p:cNvPicPr>
          <p:nvPr/>
        </p:nvPicPr>
        <p:blipFill>
          <a:blip r:embed="rId2"/>
          <a:stretch>
            <a:fillRect/>
          </a:stretch>
        </p:blipFill>
        <p:spPr>
          <a:xfrm>
            <a:off x="685800" y="2546003"/>
            <a:ext cx="16992600" cy="2841568"/>
          </a:xfrm>
          <a:prstGeom prst="rect">
            <a:avLst/>
          </a:prstGeom>
        </p:spPr>
      </p:pic>
      <p:pic>
        <p:nvPicPr>
          <p:cNvPr id="3" name="Picture 2">
            <a:extLst>
              <a:ext uri="{FF2B5EF4-FFF2-40B4-BE49-F238E27FC236}">
                <a16:creationId xmlns:a16="http://schemas.microsoft.com/office/drawing/2014/main" id="{449EF8E7-DB3B-4509-A4D0-5EF1FAA89ED4}"/>
              </a:ext>
            </a:extLst>
          </p:cNvPr>
          <p:cNvPicPr>
            <a:picLocks noChangeAspect="1"/>
          </p:cNvPicPr>
          <p:nvPr/>
        </p:nvPicPr>
        <p:blipFill>
          <a:blip r:embed="rId3"/>
          <a:stretch>
            <a:fillRect/>
          </a:stretch>
        </p:blipFill>
        <p:spPr>
          <a:xfrm>
            <a:off x="685800" y="6134100"/>
            <a:ext cx="16992600" cy="3379508"/>
          </a:xfrm>
          <a:prstGeom prst="rect">
            <a:avLst/>
          </a:prstGeom>
        </p:spPr>
      </p:pic>
    </p:spTree>
    <p:extLst>
      <p:ext uri="{BB962C8B-B14F-4D97-AF65-F5344CB8AC3E}">
        <p14:creationId xmlns:p14="http://schemas.microsoft.com/office/powerpoint/2010/main" val="19523273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85800" y="342900"/>
            <a:ext cx="16992600" cy="1470025"/>
          </a:xfrm>
        </p:spPr>
        <p:txBody>
          <a:bodyPr>
            <a:normAutofit fontScale="90000"/>
          </a:bodyPr>
          <a:lstStyle/>
          <a:p>
            <a:r>
              <a:rPr lang="en-US" sz="7000" dirty="0">
                <a:latin typeface="Glacial Indifference" panose="020B0604020202020204" charset="0"/>
              </a:rPr>
              <a:t>Ultracortex Mark-IV(Design in Printing Phase)</a:t>
            </a:r>
          </a:p>
        </p:txBody>
      </p:sp>
      <p:sp>
        <p:nvSpPr>
          <p:cNvPr id="2" name="TextBox 1"/>
          <p:cNvSpPr txBox="1"/>
          <p:nvPr/>
        </p:nvSpPr>
        <p:spPr>
          <a:xfrm>
            <a:off x="685800" y="1943100"/>
            <a:ext cx="16764000" cy="1107996"/>
          </a:xfrm>
          <a:prstGeom prst="rect">
            <a:avLst/>
          </a:prstGeom>
          <a:noFill/>
        </p:spPr>
        <p:txBody>
          <a:bodyPr wrap="square" rtlCol="0">
            <a:spAutoFit/>
          </a:bodyPr>
          <a:lstStyle/>
          <a:p>
            <a:pPr marL="285750" indent="-285750">
              <a:buFont typeface="Arial" panose="020B0604020202020204" pitchFamily="34" charset="0"/>
              <a:buChar char="•"/>
            </a:pPr>
            <a:r>
              <a:rPr lang="en-US" sz="2400" dirty="0"/>
              <a:t>Ultracortex Mark IV is an open-source, 3D printable headset deigned to work with the OpenBCI System.</a:t>
            </a:r>
          </a:p>
          <a:p>
            <a:pPr marL="285750" indent="-285750">
              <a:buFont typeface="Arial" panose="020B0604020202020204" pitchFamily="34" charset="0"/>
              <a:buChar char="•"/>
            </a:pPr>
            <a:r>
              <a:rPr lang="en-US" sz="2400" dirty="0"/>
              <a:t>Its different parts can be printed individually, which lowers the overall cost of whole BCI System</a:t>
            </a:r>
            <a:r>
              <a:rPr lang="en-US" dirty="0"/>
              <a:t>.</a:t>
            </a:r>
          </a:p>
          <a:p>
            <a:pPr marL="285750" indent="-285750">
              <a:buFont typeface="Arial" panose="020B0604020202020204" pitchFamily="34" charset="0"/>
              <a:buChar char="•"/>
            </a:pPr>
            <a:endParaRPr lang="en-US" dirty="0"/>
          </a:p>
        </p:txBody>
      </p:sp>
      <p:pic>
        <p:nvPicPr>
          <p:cNvPr id="5" name="Picture 4">
            <a:extLst>
              <a:ext uri="{FF2B5EF4-FFF2-40B4-BE49-F238E27FC236}">
                <a16:creationId xmlns:a16="http://schemas.microsoft.com/office/drawing/2014/main" id="{8A4A7ADC-18D2-4F97-9096-70E05DC143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4400" y="2996605"/>
            <a:ext cx="8229600" cy="6947496"/>
          </a:xfrm>
          <a:prstGeom prst="rect">
            <a:avLst/>
          </a:prstGeom>
        </p:spPr>
      </p:pic>
      <p:pic>
        <p:nvPicPr>
          <p:cNvPr id="7" name="Picture 6">
            <a:extLst>
              <a:ext uri="{FF2B5EF4-FFF2-40B4-BE49-F238E27FC236}">
                <a16:creationId xmlns:a16="http://schemas.microsoft.com/office/drawing/2014/main" id="{F2FA8DB0-37C9-438E-AB4F-9E81F992B28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82100" y="3038169"/>
            <a:ext cx="8772525" cy="7290395"/>
          </a:xfrm>
          <a:prstGeom prst="rect">
            <a:avLst/>
          </a:prstGeom>
        </p:spPr>
      </p:pic>
      <p:sp>
        <p:nvSpPr>
          <p:cNvPr id="3" name="TextBox 2">
            <a:extLst>
              <a:ext uri="{FF2B5EF4-FFF2-40B4-BE49-F238E27FC236}">
                <a16:creationId xmlns:a16="http://schemas.microsoft.com/office/drawing/2014/main" id="{A8015474-009A-4A70-BB9E-988AD0216CE8}"/>
              </a:ext>
            </a:extLst>
          </p:cNvPr>
          <p:cNvSpPr txBox="1"/>
          <p:nvPr/>
        </p:nvSpPr>
        <p:spPr>
          <a:xfrm>
            <a:off x="2743200" y="2734995"/>
            <a:ext cx="13182599" cy="523220"/>
          </a:xfrm>
          <a:prstGeom prst="rect">
            <a:avLst/>
          </a:prstGeom>
          <a:noFill/>
        </p:spPr>
        <p:txBody>
          <a:bodyPr wrap="square" rtlCol="0">
            <a:spAutoFit/>
          </a:bodyPr>
          <a:lstStyle/>
          <a:p>
            <a:r>
              <a:rPr lang="en-US" sz="2800" b="1" dirty="0">
                <a:solidFill>
                  <a:srgbClr val="FF0000"/>
                </a:solidFill>
              </a:rPr>
              <a:t>Limitation: The printing area of printers at of FAB-LAB is less than our design (Full Size)</a:t>
            </a:r>
          </a:p>
        </p:txBody>
      </p:sp>
    </p:spTree>
    <p:extLst>
      <p:ext uri="{BB962C8B-B14F-4D97-AF65-F5344CB8AC3E}">
        <p14:creationId xmlns:p14="http://schemas.microsoft.com/office/powerpoint/2010/main" val="3934121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0" name="Rectangle 29">
            <a:extLst>
              <a:ext uri="{FF2B5EF4-FFF2-40B4-BE49-F238E27FC236}">
                <a16:creationId xmlns:a16="http://schemas.microsoft.com/office/drawing/2014/main" id="{CD5D3CE8-6534-4899-B698-BB3C6848EC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3428" cy="10287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1" name="Group 31">
            <a:extLst>
              <a:ext uri="{FF2B5EF4-FFF2-40B4-BE49-F238E27FC236}">
                <a16:creationId xmlns:a16="http://schemas.microsoft.com/office/drawing/2014/main" id="{6C313485-7BF2-43EA-9239-5BAA3034392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4566" y="953573"/>
            <a:ext cx="16713313" cy="3723205"/>
            <a:chOff x="409710" y="635715"/>
            <a:chExt cx="11142208" cy="2482136"/>
          </a:xfrm>
        </p:grpSpPr>
        <p:sp>
          <p:nvSpPr>
            <p:cNvPr id="33" name="Freeform 44">
              <a:extLst>
                <a:ext uri="{FF2B5EF4-FFF2-40B4-BE49-F238E27FC236}">
                  <a16:creationId xmlns:a16="http://schemas.microsoft.com/office/drawing/2014/main" id="{DECC8AEA-4B25-44FA-B040-C34B0FEBB64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2" name="Freeform 45">
              <a:extLst>
                <a:ext uri="{FF2B5EF4-FFF2-40B4-BE49-F238E27FC236}">
                  <a16:creationId xmlns:a16="http://schemas.microsoft.com/office/drawing/2014/main" id="{88C5D63D-E29B-48C0-9453-20000B702B5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5" name="Freeform 46">
              <a:extLst>
                <a:ext uri="{FF2B5EF4-FFF2-40B4-BE49-F238E27FC236}">
                  <a16:creationId xmlns:a16="http://schemas.microsoft.com/office/drawing/2014/main" id="{48D22C82-28FA-4F3A-8B17-C11CC2EBA6B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3" name="Freeform 47">
              <a:extLst>
                <a:ext uri="{FF2B5EF4-FFF2-40B4-BE49-F238E27FC236}">
                  <a16:creationId xmlns:a16="http://schemas.microsoft.com/office/drawing/2014/main" id="{F037018E-FAF9-46CE-A969-6BC7426A638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7" name="Rectangle 36">
              <a:extLst>
                <a:ext uri="{FF2B5EF4-FFF2-40B4-BE49-F238E27FC236}">
                  <a16:creationId xmlns:a16="http://schemas.microsoft.com/office/drawing/2014/main" id="{CA86A11D-8AB8-4EEA-B839-065E3408129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pic>
        <p:nvPicPr>
          <p:cNvPr id="8" name="Picture 7" descr="A person wearing a hat&#10;&#10;Description automatically generated">
            <a:extLst>
              <a:ext uri="{FF2B5EF4-FFF2-40B4-BE49-F238E27FC236}">
                <a16:creationId xmlns:a16="http://schemas.microsoft.com/office/drawing/2014/main" id="{71646203-889C-4F4F-BD06-618647FBF96A}"/>
              </a:ext>
            </a:extLst>
          </p:cNvPr>
          <p:cNvPicPr>
            <a:picLocks noChangeAspect="1"/>
          </p:cNvPicPr>
          <p:nvPr/>
        </p:nvPicPr>
        <p:blipFill rotWithShape="1">
          <a:blip r:embed="rId3">
            <a:extLst>
              <a:ext uri="{28A0092B-C50C-407E-A947-70E740481C1C}">
                <a14:useLocalDpi xmlns:a14="http://schemas.microsoft.com/office/drawing/2010/main" val="0"/>
              </a:ext>
            </a:extLst>
          </a:blip>
          <a:srcRect l="9308" r="10306" b="-1"/>
          <a:stretch/>
        </p:blipFill>
        <p:spPr>
          <a:xfrm>
            <a:off x="7354957" y="3729051"/>
            <a:ext cx="5019526" cy="5344738"/>
          </a:xfrm>
          <a:prstGeom prst="rect">
            <a:avLst/>
          </a:prstGeom>
        </p:spPr>
      </p:pic>
      <p:sp>
        <p:nvSpPr>
          <p:cNvPr id="4" name="Title 3"/>
          <p:cNvSpPr>
            <a:spLocks noGrp="1"/>
          </p:cNvSpPr>
          <p:nvPr>
            <p:ph type="ctrTitle"/>
          </p:nvPr>
        </p:nvSpPr>
        <p:spPr>
          <a:xfrm>
            <a:off x="1570920" y="1139707"/>
            <a:ext cx="15459780" cy="1988345"/>
          </a:xfrm>
        </p:spPr>
        <p:txBody>
          <a:bodyPr vert="horz" lIns="91440" tIns="45720" rIns="91440" bIns="45720" rtlCol="0" anchor="ctr">
            <a:normAutofit/>
          </a:bodyPr>
          <a:lstStyle/>
          <a:p>
            <a:pPr algn="l">
              <a:lnSpc>
                <a:spcPct val="90000"/>
              </a:lnSpc>
            </a:pPr>
            <a:r>
              <a:rPr lang="en-US" sz="6000" kern="1200">
                <a:solidFill>
                  <a:srgbClr val="FFFFFF"/>
                </a:solidFill>
                <a:latin typeface="+mj-lt"/>
                <a:ea typeface="+mj-ea"/>
                <a:cs typeface="+mj-cs"/>
              </a:rPr>
              <a:t>Alternative Headset (ElecrtoCap)</a:t>
            </a:r>
          </a:p>
        </p:txBody>
      </p:sp>
      <p:sp>
        <p:nvSpPr>
          <p:cNvPr id="9" name="TextBox 8">
            <a:extLst>
              <a:ext uri="{FF2B5EF4-FFF2-40B4-BE49-F238E27FC236}">
                <a16:creationId xmlns:a16="http://schemas.microsoft.com/office/drawing/2014/main" id="{36C898D8-FA9C-440C-B50D-84D400E6DFDB}"/>
              </a:ext>
            </a:extLst>
          </p:cNvPr>
          <p:cNvSpPr txBox="1"/>
          <p:nvPr/>
        </p:nvSpPr>
        <p:spPr>
          <a:xfrm>
            <a:off x="2137357" y="3741675"/>
            <a:ext cx="5217600" cy="5344738"/>
          </a:xfrm>
          <a:prstGeom prst="rect">
            <a:avLst/>
          </a:prstGeom>
        </p:spPr>
        <p:txBody>
          <a:bodyPr vert="horz" lIns="91440" tIns="45720" rIns="91440" bIns="45720" rtlCol="0">
            <a:normAutofit lnSpcReduction="10000"/>
          </a:bodyPr>
          <a:lstStyle/>
          <a:p>
            <a:pPr>
              <a:lnSpc>
                <a:spcPct val="90000"/>
              </a:lnSpc>
              <a:spcAft>
                <a:spcPts val="600"/>
              </a:spcAft>
            </a:pPr>
            <a:r>
              <a:rPr lang="en-US" sz="3000" dirty="0"/>
              <a:t>Features of EEG (ElectroCap):</a:t>
            </a:r>
          </a:p>
          <a:p>
            <a:pPr marL="285750" indent="-228600">
              <a:lnSpc>
                <a:spcPct val="90000"/>
              </a:lnSpc>
              <a:spcAft>
                <a:spcPts val="600"/>
              </a:spcAft>
              <a:buFont typeface="Arial" panose="020B0604020202020204" pitchFamily="34" charset="0"/>
              <a:buChar char="•"/>
            </a:pPr>
            <a:r>
              <a:rPr lang="en-US" sz="3000" dirty="0"/>
              <a:t>ElectroCap is lightweight</a:t>
            </a:r>
          </a:p>
          <a:p>
            <a:pPr marL="285750" indent="-228600">
              <a:lnSpc>
                <a:spcPct val="90000"/>
              </a:lnSpc>
              <a:spcAft>
                <a:spcPts val="600"/>
              </a:spcAft>
              <a:buFont typeface="Arial" panose="020B0604020202020204" pitchFamily="34" charset="0"/>
              <a:buChar char="•"/>
            </a:pPr>
            <a:r>
              <a:rPr lang="en-US" sz="3000" dirty="0"/>
              <a:t>The cost is low</a:t>
            </a:r>
          </a:p>
          <a:p>
            <a:pPr marL="285750" indent="-228600">
              <a:lnSpc>
                <a:spcPct val="90000"/>
              </a:lnSpc>
              <a:spcAft>
                <a:spcPts val="600"/>
              </a:spcAft>
              <a:buFont typeface="Arial" panose="020B0604020202020204" pitchFamily="34" charset="0"/>
              <a:buChar char="•"/>
            </a:pPr>
            <a:r>
              <a:rPr lang="en-US" sz="3000" dirty="0"/>
              <a:t>We can make customized  Headsets for people of different ages</a:t>
            </a:r>
          </a:p>
          <a:p>
            <a:pPr marL="285750" indent="-228600">
              <a:lnSpc>
                <a:spcPct val="90000"/>
              </a:lnSpc>
              <a:spcAft>
                <a:spcPts val="600"/>
              </a:spcAft>
              <a:buFont typeface="Arial" panose="020B0604020202020204" pitchFamily="34" charset="0"/>
              <a:buChar char="•"/>
            </a:pPr>
            <a:r>
              <a:rPr lang="en-US" sz="3000" dirty="0"/>
              <a:t>It is more preferrable for longer duration data acquisition. </a:t>
            </a:r>
          </a:p>
          <a:p>
            <a:pPr marL="285750" indent="-228600">
              <a:lnSpc>
                <a:spcPct val="90000"/>
              </a:lnSpc>
              <a:spcAft>
                <a:spcPts val="600"/>
              </a:spcAft>
              <a:buFont typeface="Arial" panose="020B0604020202020204" pitchFamily="34" charset="0"/>
              <a:buChar char="•"/>
            </a:pPr>
            <a:r>
              <a:rPr lang="en-US" sz="3000" dirty="0"/>
              <a:t>We can select the focus area for placing electrodes using 10-20 system.</a:t>
            </a:r>
          </a:p>
        </p:txBody>
      </p:sp>
      <p:cxnSp>
        <p:nvCxnSpPr>
          <p:cNvPr id="39" name="Straight Connector 38">
            <a:extLst>
              <a:ext uri="{FF2B5EF4-FFF2-40B4-BE49-F238E27FC236}">
                <a16:creationId xmlns:a16="http://schemas.microsoft.com/office/drawing/2014/main" id="{14F95C68-AB6E-4C79-8764-E43667ACD6E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192907" y="3729051"/>
            <a:ext cx="0" cy="5116068"/>
          </a:xfrm>
          <a:prstGeom prst="line">
            <a:avLst/>
          </a:prstGeom>
          <a:ln w="12700">
            <a:solidFill>
              <a:srgbClr val="FEFFFF"/>
            </a:solidFill>
          </a:ln>
        </p:spPr>
        <p:style>
          <a:lnRef idx="1">
            <a:schemeClr val="accent1"/>
          </a:lnRef>
          <a:fillRef idx="0">
            <a:schemeClr val="accent1"/>
          </a:fillRef>
          <a:effectRef idx="0">
            <a:schemeClr val="accent1"/>
          </a:effectRef>
          <a:fontRef idx="minor">
            <a:schemeClr val="tx1"/>
          </a:fontRef>
        </p:style>
      </p:cxnSp>
      <p:pic>
        <p:nvPicPr>
          <p:cNvPr id="13" name="Picture 12" descr="Shape, circle&#10;&#10;Description automatically generated">
            <a:extLst>
              <a:ext uri="{FF2B5EF4-FFF2-40B4-BE49-F238E27FC236}">
                <a16:creationId xmlns:a16="http://schemas.microsoft.com/office/drawing/2014/main" id="{B1621CA6-F302-476F-80D0-5B975D82E0C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057461" y="3907293"/>
            <a:ext cx="5270263" cy="5116068"/>
          </a:xfrm>
          <a:prstGeom prst="rect">
            <a:avLst/>
          </a:prstGeom>
        </p:spPr>
      </p:pic>
    </p:spTree>
    <p:extLst>
      <p:ext uri="{BB962C8B-B14F-4D97-AF65-F5344CB8AC3E}">
        <p14:creationId xmlns:p14="http://schemas.microsoft.com/office/powerpoint/2010/main" val="38426193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85800" y="342900"/>
            <a:ext cx="16992600" cy="1470025"/>
          </a:xfrm>
        </p:spPr>
        <p:txBody>
          <a:bodyPr>
            <a:normAutofit/>
          </a:bodyPr>
          <a:lstStyle/>
          <a:p>
            <a:r>
              <a:rPr lang="en-US" sz="7000" dirty="0">
                <a:latin typeface="Glacial Indifference" panose="020B0604020202020204" charset="0"/>
              </a:rPr>
              <a:t>Hypothesis based Experiment (m-learning)</a:t>
            </a:r>
          </a:p>
        </p:txBody>
      </p:sp>
      <p:sp>
        <p:nvSpPr>
          <p:cNvPr id="2" name="TextBox 1"/>
          <p:cNvSpPr txBox="1"/>
          <p:nvPr/>
        </p:nvSpPr>
        <p:spPr>
          <a:xfrm>
            <a:off x="685800" y="1943100"/>
            <a:ext cx="16764000" cy="6924973"/>
          </a:xfrm>
          <a:prstGeom prst="rect">
            <a:avLst/>
          </a:prstGeom>
          <a:noFill/>
        </p:spPr>
        <p:txBody>
          <a:bodyPr wrap="square" rtlCol="0">
            <a:spAutoFit/>
          </a:bodyPr>
          <a:lstStyle/>
          <a:p>
            <a:pPr marL="285750" indent="-285750">
              <a:buFont typeface="Arial" panose="020B0604020202020204" pitchFamily="34" charset="0"/>
              <a:buChar char="•"/>
            </a:pPr>
            <a:r>
              <a:rPr lang="en-US" sz="3200" dirty="0"/>
              <a:t>This study will focus on the differences in learners’ attention when using three different learning media for m-learning based on EEG.</a:t>
            </a:r>
          </a:p>
          <a:p>
            <a:pPr marL="285750" indent="-285750">
              <a:buFont typeface="Arial" panose="020B0604020202020204" pitchFamily="34" charset="0"/>
              <a:buChar char="•"/>
            </a:pPr>
            <a:r>
              <a:rPr lang="en-US" sz="3200" dirty="0"/>
              <a:t>In this process, we took </a:t>
            </a:r>
            <a:r>
              <a:rPr lang="en-US" sz="3200" b="1" dirty="0"/>
              <a:t>learning style theory </a:t>
            </a:r>
            <a:r>
              <a:rPr lang="en-US" sz="3200" dirty="0"/>
              <a:t>as a theoretical perspective to compare the differences of the learners’ attention.</a:t>
            </a:r>
          </a:p>
          <a:p>
            <a:endParaRPr lang="en-US" sz="3200" dirty="0"/>
          </a:p>
          <a:p>
            <a:pPr marL="285750" indent="-285750">
              <a:buFont typeface="Arial" panose="020B0604020202020204" pitchFamily="34" charset="0"/>
              <a:buChar char="•"/>
            </a:pPr>
            <a:r>
              <a:rPr lang="en-US" sz="3200" dirty="0"/>
              <a:t>The research questions are as follows: </a:t>
            </a:r>
          </a:p>
          <a:p>
            <a:pPr marL="971550" lvl="1" indent="-514350">
              <a:buFont typeface="+mj-lt"/>
              <a:buAutoNum type="arabicPeriod"/>
            </a:pPr>
            <a:r>
              <a:rPr lang="en-US" sz="3200" dirty="0"/>
              <a:t>When learners used three media for mobile learning, which case has the highest learner attention value? </a:t>
            </a:r>
          </a:p>
          <a:p>
            <a:pPr marL="971550" lvl="1" indent="-514350">
              <a:buFont typeface="+mj-lt"/>
              <a:buAutoNum type="arabicPeriod"/>
            </a:pPr>
            <a:r>
              <a:rPr lang="en-US" sz="3200" dirty="0"/>
              <a:t>When learners used three media for mobile learning, would gender, education affect learners’ attention? </a:t>
            </a:r>
          </a:p>
          <a:p>
            <a:pPr marL="971550" lvl="1" indent="-514350">
              <a:buFont typeface="+mj-lt"/>
              <a:buAutoNum type="arabicPeriod"/>
            </a:pPr>
            <a:r>
              <a:rPr lang="en-US" sz="3200" dirty="0"/>
              <a:t>When learners use three media for mobile learning, was there a difference in attention among students with different learning styles?</a:t>
            </a:r>
          </a:p>
          <a:p>
            <a:pPr marL="514350" indent="-514350">
              <a:buFont typeface="Arial" panose="020B0604020202020204" pitchFamily="34" charset="0"/>
              <a:buChar char="•"/>
            </a:pPr>
            <a:endParaRPr lang="en-US" sz="3200" dirty="0"/>
          </a:p>
          <a:p>
            <a:endParaRPr lang="en-US" sz="2800" dirty="0"/>
          </a:p>
        </p:txBody>
      </p:sp>
    </p:spTree>
    <p:extLst>
      <p:ext uri="{BB962C8B-B14F-4D97-AF65-F5344CB8AC3E}">
        <p14:creationId xmlns:p14="http://schemas.microsoft.com/office/powerpoint/2010/main" val="2398846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85800" y="342900"/>
            <a:ext cx="16992600" cy="1470025"/>
          </a:xfrm>
        </p:spPr>
        <p:txBody>
          <a:bodyPr>
            <a:normAutofit/>
          </a:bodyPr>
          <a:lstStyle/>
          <a:p>
            <a:r>
              <a:rPr lang="en-US" sz="7000" dirty="0">
                <a:latin typeface="Glacial Indifference" panose="020B0604020202020204" charset="0"/>
              </a:rPr>
              <a:t>Hypothesis based Experiment (m-learning)</a:t>
            </a:r>
          </a:p>
        </p:txBody>
      </p:sp>
      <p:pic>
        <p:nvPicPr>
          <p:cNvPr id="3" name="Picture 2">
            <a:extLst>
              <a:ext uri="{FF2B5EF4-FFF2-40B4-BE49-F238E27FC236}">
                <a16:creationId xmlns:a16="http://schemas.microsoft.com/office/drawing/2014/main" id="{CFC16135-598E-4A81-9E4A-C354D586EFE3}"/>
              </a:ext>
            </a:extLst>
          </p:cNvPr>
          <p:cNvPicPr>
            <a:picLocks noChangeAspect="1"/>
          </p:cNvPicPr>
          <p:nvPr/>
        </p:nvPicPr>
        <p:blipFill>
          <a:blip r:embed="rId2"/>
          <a:stretch>
            <a:fillRect/>
          </a:stretch>
        </p:blipFill>
        <p:spPr>
          <a:xfrm>
            <a:off x="803564" y="3314700"/>
            <a:ext cx="2514600" cy="2438399"/>
          </a:xfrm>
          <a:prstGeom prst="rect">
            <a:avLst/>
          </a:prstGeom>
        </p:spPr>
      </p:pic>
      <p:cxnSp>
        <p:nvCxnSpPr>
          <p:cNvPr id="6" name="Straight Arrow Connector 5">
            <a:extLst>
              <a:ext uri="{FF2B5EF4-FFF2-40B4-BE49-F238E27FC236}">
                <a16:creationId xmlns:a16="http://schemas.microsoft.com/office/drawing/2014/main" id="{27647FBC-E3D0-483A-8E93-50CA0F047820}"/>
              </a:ext>
            </a:extLst>
          </p:cNvPr>
          <p:cNvCxnSpPr>
            <a:stCxn id="3" idx="3"/>
          </p:cNvCxnSpPr>
          <p:nvPr/>
        </p:nvCxnSpPr>
        <p:spPr>
          <a:xfrm>
            <a:off x="3318164" y="4533900"/>
            <a:ext cx="198120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7" name="TextBox 6">
            <a:extLst>
              <a:ext uri="{FF2B5EF4-FFF2-40B4-BE49-F238E27FC236}">
                <a16:creationId xmlns:a16="http://schemas.microsoft.com/office/drawing/2014/main" id="{9C1C3317-D206-4B68-9354-A7A4C172560A}"/>
              </a:ext>
            </a:extLst>
          </p:cNvPr>
          <p:cNvSpPr txBox="1"/>
          <p:nvPr/>
        </p:nvSpPr>
        <p:spPr>
          <a:xfrm>
            <a:off x="5299364" y="3758505"/>
            <a:ext cx="2971800" cy="1384995"/>
          </a:xfrm>
          <a:prstGeom prst="rect">
            <a:avLst/>
          </a:prstGeom>
          <a:noFill/>
          <a:ln w="28575">
            <a:solidFill>
              <a:schemeClr val="tx1"/>
            </a:solidFill>
          </a:ln>
        </p:spPr>
        <p:txBody>
          <a:bodyPr wrap="square" rtlCol="0">
            <a:spAutoFit/>
          </a:bodyPr>
          <a:lstStyle/>
          <a:p>
            <a:pPr algn="ctr"/>
            <a:r>
              <a:rPr lang="en-US" sz="2800" dirty="0"/>
              <a:t>Acquiring EEG Signal using our designed Headset</a:t>
            </a:r>
          </a:p>
        </p:txBody>
      </p:sp>
      <p:cxnSp>
        <p:nvCxnSpPr>
          <p:cNvPr id="8" name="Straight Arrow Connector 7">
            <a:extLst>
              <a:ext uri="{FF2B5EF4-FFF2-40B4-BE49-F238E27FC236}">
                <a16:creationId xmlns:a16="http://schemas.microsoft.com/office/drawing/2014/main" id="{4B884F0D-F398-40F8-9542-9029E89FFF02}"/>
              </a:ext>
            </a:extLst>
          </p:cNvPr>
          <p:cNvCxnSpPr/>
          <p:nvPr/>
        </p:nvCxnSpPr>
        <p:spPr>
          <a:xfrm>
            <a:off x="8153400" y="4451002"/>
            <a:ext cx="198120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0" name="TextBox 9">
            <a:extLst>
              <a:ext uri="{FF2B5EF4-FFF2-40B4-BE49-F238E27FC236}">
                <a16:creationId xmlns:a16="http://schemas.microsoft.com/office/drawing/2014/main" id="{9EBBC86B-4C16-42C6-AF70-625CEF592B1C}"/>
              </a:ext>
            </a:extLst>
          </p:cNvPr>
          <p:cNvSpPr txBox="1"/>
          <p:nvPr/>
        </p:nvSpPr>
        <p:spPr>
          <a:xfrm>
            <a:off x="10134600" y="3600148"/>
            <a:ext cx="2971800" cy="1384995"/>
          </a:xfrm>
          <a:prstGeom prst="rect">
            <a:avLst/>
          </a:prstGeom>
          <a:noFill/>
          <a:ln w="28575">
            <a:solidFill>
              <a:schemeClr val="tx1"/>
            </a:solidFill>
          </a:ln>
        </p:spPr>
        <p:txBody>
          <a:bodyPr wrap="square" rtlCol="0">
            <a:spAutoFit/>
          </a:bodyPr>
          <a:lstStyle/>
          <a:p>
            <a:pPr algn="ctr"/>
            <a:r>
              <a:rPr lang="en-US" sz="2800" dirty="0"/>
              <a:t>Applying </a:t>
            </a:r>
          </a:p>
          <a:p>
            <a:pPr algn="ctr"/>
            <a:r>
              <a:rPr lang="en-US" sz="2800" dirty="0"/>
              <a:t>Fourier </a:t>
            </a:r>
          </a:p>
          <a:p>
            <a:pPr algn="ctr"/>
            <a:r>
              <a:rPr lang="en-US" sz="2800" dirty="0"/>
              <a:t>Transform</a:t>
            </a:r>
          </a:p>
        </p:txBody>
      </p:sp>
      <p:sp>
        <p:nvSpPr>
          <p:cNvPr id="12" name="TextBox 11">
            <a:extLst>
              <a:ext uri="{FF2B5EF4-FFF2-40B4-BE49-F238E27FC236}">
                <a16:creationId xmlns:a16="http://schemas.microsoft.com/office/drawing/2014/main" id="{4E2E7782-00F1-4ED9-A745-E8B3577EFC26}"/>
              </a:ext>
            </a:extLst>
          </p:cNvPr>
          <p:cNvSpPr txBox="1"/>
          <p:nvPr/>
        </p:nvSpPr>
        <p:spPr>
          <a:xfrm>
            <a:off x="14969836" y="3621158"/>
            <a:ext cx="2971800" cy="1384995"/>
          </a:xfrm>
          <a:prstGeom prst="rect">
            <a:avLst/>
          </a:prstGeom>
          <a:noFill/>
          <a:ln w="28575">
            <a:solidFill>
              <a:schemeClr val="tx1"/>
            </a:solidFill>
          </a:ln>
        </p:spPr>
        <p:txBody>
          <a:bodyPr wrap="square" rtlCol="0">
            <a:spAutoFit/>
          </a:bodyPr>
          <a:lstStyle/>
          <a:p>
            <a:pPr algn="ctr"/>
            <a:r>
              <a:rPr lang="en-US" sz="2800" dirty="0"/>
              <a:t>Separate Alpha, Gamma, Beta , Theta, and Delta </a:t>
            </a:r>
          </a:p>
        </p:txBody>
      </p:sp>
      <p:cxnSp>
        <p:nvCxnSpPr>
          <p:cNvPr id="13" name="Straight Arrow Connector 12">
            <a:extLst>
              <a:ext uri="{FF2B5EF4-FFF2-40B4-BE49-F238E27FC236}">
                <a16:creationId xmlns:a16="http://schemas.microsoft.com/office/drawing/2014/main" id="{C412CE20-4AFF-47DC-B76A-5204C08CDDA4}"/>
              </a:ext>
            </a:extLst>
          </p:cNvPr>
          <p:cNvCxnSpPr>
            <a:cxnSpLocks/>
          </p:cNvCxnSpPr>
          <p:nvPr/>
        </p:nvCxnSpPr>
        <p:spPr>
          <a:xfrm>
            <a:off x="13106400" y="4361917"/>
            <a:ext cx="182880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7" name="TextBox 16">
            <a:extLst>
              <a:ext uri="{FF2B5EF4-FFF2-40B4-BE49-F238E27FC236}">
                <a16:creationId xmlns:a16="http://schemas.microsoft.com/office/drawing/2014/main" id="{BB4D9F95-0086-457A-9577-880AA4C5A9E2}"/>
              </a:ext>
            </a:extLst>
          </p:cNvPr>
          <p:cNvSpPr txBox="1"/>
          <p:nvPr/>
        </p:nvSpPr>
        <p:spPr>
          <a:xfrm>
            <a:off x="10169236" y="6588565"/>
            <a:ext cx="2971800" cy="1384995"/>
          </a:xfrm>
          <a:prstGeom prst="rect">
            <a:avLst/>
          </a:prstGeom>
          <a:noFill/>
          <a:ln w="28575">
            <a:solidFill>
              <a:schemeClr val="tx1"/>
            </a:solidFill>
          </a:ln>
        </p:spPr>
        <p:txBody>
          <a:bodyPr wrap="square" rtlCol="0">
            <a:spAutoFit/>
          </a:bodyPr>
          <a:lstStyle/>
          <a:p>
            <a:pPr algn="ctr"/>
            <a:r>
              <a:rPr lang="en-US" sz="2800" dirty="0"/>
              <a:t>Measure Attention Level using Beta and Gamma Waves</a:t>
            </a:r>
          </a:p>
        </p:txBody>
      </p:sp>
      <p:cxnSp>
        <p:nvCxnSpPr>
          <p:cNvPr id="16" name="Connector: Elbow 15">
            <a:extLst>
              <a:ext uri="{FF2B5EF4-FFF2-40B4-BE49-F238E27FC236}">
                <a16:creationId xmlns:a16="http://schemas.microsoft.com/office/drawing/2014/main" id="{9BA0A85D-F946-4960-82F1-549D6FFEE683}"/>
              </a:ext>
            </a:extLst>
          </p:cNvPr>
          <p:cNvCxnSpPr>
            <a:cxnSpLocks/>
          </p:cNvCxnSpPr>
          <p:nvPr/>
        </p:nvCxnSpPr>
        <p:spPr>
          <a:xfrm rot="10800000" flipV="1">
            <a:off x="13161818" y="5123687"/>
            <a:ext cx="3546764" cy="2157376"/>
          </a:xfrm>
          <a:prstGeom prst="bentConnector3">
            <a:avLst>
              <a:gd name="adj1" fmla="val -6836"/>
            </a:avLst>
          </a:prstGeom>
          <a:ln>
            <a:tailEnd type="triangle"/>
          </a:ln>
        </p:spPr>
        <p:style>
          <a:lnRef idx="3">
            <a:schemeClr val="dk1"/>
          </a:lnRef>
          <a:fillRef idx="0">
            <a:schemeClr val="dk1"/>
          </a:fillRef>
          <a:effectRef idx="2">
            <a:schemeClr val="dk1"/>
          </a:effectRef>
          <a:fontRef idx="minor">
            <a:schemeClr val="tx1"/>
          </a:fontRef>
        </p:style>
      </p:cxnSp>
      <p:sp>
        <p:nvSpPr>
          <p:cNvPr id="24" name="TextBox 23">
            <a:extLst>
              <a:ext uri="{FF2B5EF4-FFF2-40B4-BE49-F238E27FC236}">
                <a16:creationId xmlns:a16="http://schemas.microsoft.com/office/drawing/2014/main" id="{CCB84477-9A53-4E9B-9A37-B4283612F304}"/>
              </a:ext>
            </a:extLst>
          </p:cNvPr>
          <p:cNvSpPr txBox="1"/>
          <p:nvPr/>
        </p:nvSpPr>
        <p:spPr>
          <a:xfrm>
            <a:off x="3602184" y="6562378"/>
            <a:ext cx="4589318" cy="1384995"/>
          </a:xfrm>
          <a:prstGeom prst="rect">
            <a:avLst/>
          </a:prstGeom>
          <a:noFill/>
          <a:ln w="28575">
            <a:solidFill>
              <a:schemeClr val="tx1"/>
            </a:solidFill>
          </a:ln>
        </p:spPr>
        <p:txBody>
          <a:bodyPr wrap="square" rtlCol="0">
            <a:spAutoFit/>
          </a:bodyPr>
          <a:lstStyle/>
          <a:p>
            <a:pPr algn="ctr"/>
            <a:r>
              <a:rPr lang="en-US" sz="2800" dirty="0"/>
              <a:t>Validating the Hypothesis by comparing the Feature (SD, attention) with Quiz results</a:t>
            </a:r>
          </a:p>
        </p:txBody>
      </p:sp>
      <p:cxnSp>
        <p:nvCxnSpPr>
          <p:cNvPr id="25" name="Straight Arrow Connector 24">
            <a:extLst>
              <a:ext uri="{FF2B5EF4-FFF2-40B4-BE49-F238E27FC236}">
                <a16:creationId xmlns:a16="http://schemas.microsoft.com/office/drawing/2014/main" id="{1044764F-71F3-47D9-A75A-7C0EFB622730}"/>
              </a:ext>
            </a:extLst>
          </p:cNvPr>
          <p:cNvCxnSpPr>
            <a:cxnSpLocks/>
          </p:cNvCxnSpPr>
          <p:nvPr/>
        </p:nvCxnSpPr>
        <p:spPr>
          <a:xfrm flipH="1">
            <a:off x="8271164" y="7304606"/>
            <a:ext cx="198120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5097814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D3D3D"/>
        </a:solidFill>
        <a:effectLst/>
      </p:bgPr>
    </p:bg>
    <p:spTree>
      <p:nvGrpSpPr>
        <p:cNvPr id="1" name=""/>
        <p:cNvGrpSpPr/>
        <p:nvPr/>
      </p:nvGrpSpPr>
      <p:grpSpPr>
        <a:xfrm>
          <a:off x="0" y="0"/>
          <a:ext cx="0" cy="0"/>
          <a:chOff x="0" y="0"/>
          <a:chExt cx="0" cy="0"/>
        </a:xfrm>
      </p:grpSpPr>
      <p:grpSp>
        <p:nvGrpSpPr>
          <p:cNvPr id="2" name="Group 2"/>
          <p:cNvGrpSpPr/>
          <p:nvPr/>
        </p:nvGrpSpPr>
        <p:grpSpPr>
          <a:xfrm>
            <a:off x="17499545" y="535253"/>
            <a:ext cx="493447" cy="493447"/>
            <a:chOff x="0" y="0"/>
            <a:chExt cx="657929" cy="657929"/>
          </a:xfrm>
        </p:grpSpPr>
        <p:grpSp>
          <p:nvGrpSpPr>
            <p:cNvPr id="3" name="Group 3"/>
            <p:cNvGrpSpPr>
              <a:grpSpLocks noChangeAspect="1"/>
            </p:cNvGrpSpPr>
            <p:nvPr/>
          </p:nvGrpSpPr>
          <p:grpSpPr>
            <a:xfrm>
              <a:off x="0" y="0"/>
              <a:ext cx="657929" cy="657929"/>
              <a:chOff x="0" y="0"/>
              <a:chExt cx="6355080" cy="6355080"/>
            </a:xfrm>
          </p:grpSpPr>
          <p:sp>
            <p:nvSpPr>
              <p:cNvPr id="4" name="Freeform 4"/>
              <p:cNvSpPr/>
              <p:nvPr/>
            </p:nvSpPr>
            <p:spPr>
              <a:xfrm>
                <a:off x="0" y="0"/>
                <a:ext cx="6355080" cy="6355080"/>
              </a:xfrm>
              <a:custGeom>
                <a:avLst/>
                <a:gdLst/>
                <a:ahLst/>
                <a:cxnLst/>
                <a:rect l="l" t="t" r="r" b="b"/>
                <a:pathLst>
                  <a:path w="6355080" h="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FFFFFF"/>
              </a:solidFill>
            </p:spPr>
          </p:sp>
        </p:grpSp>
        <p:pic>
          <p:nvPicPr>
            <p:cNvPr id="5" name="Picture 5"/>
            <p:cNvPicPr>
              <a:picLocks noChangeAspect="1"/>
            </p:cNvPicPr>
            <p:nvPr/>
          </p:nvPicPr>
          <p:blipFill>
            <a:blip r:embed="rId2"/>
            <a:srcRect/>
            <a:stretch>
              <a:fillRect/>
            </a:stretch>
          </p:blipFill>
          <p:spPr>
            <a:xfrm rot="5400000">
              <a:off x="109655" y="109655"/>
              <a:ext cx="438619" cy="438619"/>
            </a:xfrm>
            <a:prstGeom prst="rect">
              <a:avLst/>
            </a:prstGeom>
          </p:spPr>
        </p:pic>
      </p:grpSp>
      <p:grpSp>
        <p:nvGrpSpPr>
          <p:cNvPr id="6" name="Group 6"/>
          <p:cNvGrpSpPr/>
          <p:nvPr/>
        </p:nvGrpSpPr>
        <p:grpSpPr>
          <a:xfrm>
            <a:off x="17144897" y="4848912"/>
            <a:ext cx="749555" cy="294588"/>
            <a:chOff x="0" y="0"/>
            <a:chExt cx="999406" cy="392784"/>
          </a:xfrm>
        </p:grpSpPr>
        <p:sp>
          <p:nvSpPr>
            <p:cNvPr id="7" name="TextBox 7"/>
            <p:cNvSpPr txBox="1"/>
            <p:nvPr/>
          </p:nvSpPr>
          <p:spPr>
            <a:xfrm>
              <a:off x="394147" y="-19050"/>
              <a:ext cx="605260" cy="411834"/>
            </a:xfrm>
            <a:prstGeom prst="rect">
              <a:avLst/>
            </a:prstGeom>
          </p:spPr>
          <p:txBody>
            <a:bodyPr lIns="0" tIns="0" rIns="0" bIns="0" rtlCol="0" anchor="t">
              <a:spAutoFit/>
            </a:bodyPr>
            <a:lstStyle/>
            <a:p>
              <a:pPr algn="r">
                <a:lnSpc>
                  <a:spcPts val="2400"/>
                </a:lnSpc>
              </a:pPr>
              <a:r>
                <a:rPr lang="en-US" sz="2000" spc="200">
                  <a:solidFill>
                    <a:srgbClr val="FFFFFF"/>
                  </a:solidFill>
                  <a:latin typeface="Glacial Indifference Bold"/>
                </a:rPr>
                <a:t>02</a:t>
              </a:r>
            </a:p>
          </p:txBody>
        </p:sp>
        <p:sp>
          <p:nvSpPr>
            <p:cNvPr id="8" name="AutoShape 8"/>
            <p:cNvSpPr/>
            <p:nvPr/>
          </p:nvSpPr>
          <p:spPr>
            <a:xfrm rot="-5400000">
              <a:off x="194137" y="-16317"/>
              <a:ext cx="43972" cy="432247"/>
            </a:xfrm>
            <a:prstGeom prst="rect">
              <a:avLst/>
            </a:prstGeom>
            <a:solidFill>
              <a:srgbClr val="FFFFFF"/>
            </a:solidFill>
          </p:spPr>
        </p:sp>
      </p:grpSp>
      <p:pic>
        <p:nvPicPr>
          <p:cNvPr id="9" name="Picture 9"/>
          <p:cNvPicPr>
            <a:picLocks noChangeAspect="1"/>
          </p:cNvPicPr>
          <p:nvPr/>
        </p:nvPicPr>
        <p:blipFill>
          <a:blip r:embed="rId3"/>
          <a:srcRect/>
          <a:stretch>
            <a:fillRect/>
          </a:stretch>
        </p:blipFill>
        <p:spPr>
          <a:xfrm>
            <a:off x="17499545" y="9552243"/>
            <a:ext cx="394907" cy="262793"/>
          </a:xfrm>
          <a:prstGeom prst="rect">
            <a:avLst/>
          </a:prstGeom>
        </p:spPr>
      </p:pic>
      <p:grpSp>
        <p:nvGrpSpPr>
          <p:cNvPr id="10" name="Group 10"/>
          <p:cNvGrpSpPr/>
          <p:nvPr/>
        </p:nvGrpSpPr>
        <p:grpSpPr>
          <a:xfrm>
            <a:off x="4979778" y="1587860"/>
            <a:ext cx="8328444" cy="2342011"/>
            <a:chOff x="0" y="85725"/>
            <a:chExt cx="11104593" cy="3122681"/>
          </a:xfrm>
        </p:grpSpPr>
        <p:sp>
          <p:nvSpPr>
            <p:cNvPr id="11" name="TextBox 11"/>
            <p:cNvSpPr txBox="1"/>
            <p:nvPr/>
          </p:nvSpPr>
          <p:spPr>
            <a:xfrm>
              <a:off x="0" y="85725"/>
              <a:ext cx="11104593" cy="1729248"/>
            </a:xfrm>
            <a:prstGeom prst="rect">
              <a:avLst/>
            </a:prstGeom>
          </p:spPr>
          <p:txBody>
            <a:bodyPr lIns="0" tIns="0" rIns="0" bIns="0" rtlCol="0" anchor="t">
              <a:spAutoFit/>
            </a:bodyPr>
            <a:lstStyle/>
            <a:p>
              <a:pPr algn="ctr">
                <a:lnSpc>
                  <a:spcPts val="9899"/>
                </a:lnSpc>
              </a:pPr>
              <a:r>
                <a:rPr lang="en-US" sz="8999">
                  <a:solidFill>
                    <a:srgbClr val="FFFFFF"/>
                  </a:solidFill>
                  <a:latin typeface="Glacial Indifference"/>
                </a:rPr>
                <a:t>Group Members</a:t>
              </a:r>
            </a:p>
          </p:txBody>
        </p:sp>
        <p:sp>
          <p:nvSpPr>
            <p:cNvPr id="12" name="TextBox 12"/>
            <p:cNvSpPr txBox="1"/>
            <p:nvPr/>
          </p:nvSpPr>
          <p:spPr>
            <a:xfrm>
              <a:off x="2301096" y="2060503"/>
              <a:ext cx="6482249" cy="1147903"/>
            </a:xfrm>
            <a:prstGeom prst="rect">
              <a:avLst/>
            </a:prstGeom>
          </p:spPr>
          <p:txBody>
            <a:bodyPr lIns="0" tIns="0" rIns="0" bIns="0" rtlCol="0" anchor="t">
              <a:spAutoFit/>
            </a:bodyPr>
            <a:lstStyle/>
            <a:p>
              <a:pPr algn="ctr">
                <a:lnSpc>
                  <a:spcPts val="6600"/>
                </a:lnSpc>
              </a:pPr>
              <a:endParaRPr lang="en-US" sz="6000" dirty="0">
                <a:solidFill>
                  <a:srgbClr val="FFFFFF"/>
                </a:solidFill>
                <a:latin typeface="Glacial Indifference"/>
              </a:endParaRPr>
            </a:p>
          </p:txBody>
        </p:sp>
      </p:grpSp>
      <p:grpSp>
        <p:nvGrpSpPr>
          <p:cNvPr id="15" name="Group 15"/>
          <p:cNvGrpSpPr/>
          <p:nvPr/>
        </p:nvGrpSpPr>
        <p:grpSpPr>
          <a:xfrm>
            <a:off x="10217527" y="4881921"/>
            <a:ext cx="5562601" cy="1296937"/>
            <a:chOff x="-1" y="-74433"/>
            <a:chExt cx="4058181" cy="1450249"/>
          </a:xfrm>
        </p:grpSpPr>
        <p:sp>
          <p:nvSpPr>
            <p:cNvPr id="16" name="TextBox 16"/>
            <p:cNvSpPr txBox="1"/>
            <p:nvPr/>
          </p:nvSpPr>
          <p:spPr>
            <a:xfrm>
              <a:off x="-1" y="-74433"/>
              <a:ext cx="4058181" cy="521510"/>
            </a:xfrm>
            <a:prstGeom prst="rect">
              <a:avLst/>
            </a:prstGeom>
          </p:spPr>
          <p:txBody>
            <a:bodyPr lIns="0" tIns="0" rIns="0" bIns="0" rtlCol="0" anchor="t">
              <a:spAutoFit/>
            </a:bodyPr>
            <a:lstStyle/>
            <a:p>
              <a:pPr algn="ctr">
                <a:lnSpc>
                  <a:spcPts val="3250"/>
                </a:lnSpc>
              </a:pPr>
              <a:r>
                <a:rPr lang="en-US" sz="2500" spc="100" dirty="0">
                  <a:solidFill>
                    <a:srgbClr val="FFFFFF"/>
                  </a:solidFill>
                  <a:latin typeface="Open Sauce Light Bold"/>
                </a:rPr>
                <a:t>Riaz Muhammad</a:t>
              </a:r>
            </a:p>
          </p:txBody>
        </p:sp>
        <p:sp>
          <p:nvSpPr>
            <p:cNvPr id="17" name="TextBox 17"/>
            <p:cNvSpPr txBox="1"/>
            <p:nvPr/>
          </p:nvSpPr>
          <p:spPr>
            <a:xfrm>
              <a:off x="314425" y="519171"/>
              <a:ext cx="3429330" cy="856645"/>
            </a:xfrm>
            <a:prstGeom prst="rect">
              <a:avLst/>
            </a:prstGeom>
          </p:spPr>
          <p:txBody>
            <a:bodyPr lIns="0" tIns="0" rIns="0" bIns="0" rtlCol="0" anchor="t">
              <a:spAutoFit/>
            </a:bodyPr>
            <a:lstStyle/>
            <a:p>
              <a:pPr algn="ctr">
                <a:lnSpc>
                  <a:spcPts val="2600"/>
                </a:lnSpc>
              </a:pPr>
              <a:r>
                <a:rPr lang="en-US" sz="2000" spc="80" dirty="0">
                  <a:solidFill>
                    <a:srgbClr val="FFFFFF"/>
                  </a:solidFill>
                  <a:latin typeface="Open Sauce Light"/>
                </a:rPr>
                <a:t>BE-VIII (ELECTRONICS)</a:t>
              </a:r>
            </a:p>
          </p:txBody>
        </p:sp>
      </p:grpSp>
      <p:grpSp>
        <p:nvGrpSpPr>
          <p:cNvPr id="20" name="Group 20"/>
          <p:cNvGrpSpPr/>
          <p:nvPr/>
        </p:nvGrpSpPr>
        <p:grpSpPr>
          <a:xfrm>
            <a:off x="2738656" y="4851441"/>
            <a:ext cx="5331818" cy="849951"/>
            <a:chOff x="0" y="-19050"/>
            <a:chExt cx="3928479" cy="1133269"/>
          </a:xfrm>
        </p:grpSpPr>
        <p:sp>
          <p:nvSpPr>
            <p:cNvPr id="21" name="TextBox 21"/>
            <p:cNvSpPr txBox="1"/>
            <p:nvPr/>
          </p:nvSpPr>
          <p:spPr>
            <a:xfrm>
              <a:off x="249573" y="702140"/>
              <a:ext cx="3429331" cy="412079"/>
            </a:xfrm>
            <a:prstGeom prst="rect">
              <a:avLst/>
            </a:prstGeom>
          </p:spPr>
          <p:txBody>
            <a:bodyPr lIns="0" tIns="0" rIns="0" bIns="0" rtlCol="0" anchor="t">
              <a:spAutoFit/>
            </a:bodyPr>
            <a:lstStyle/>
            <a:p>
              <a:pPr algn="ctr">
                <a:lnSpc>
                  <a:spcPts val="2600"/>
                </a:lnSpc>
              </a:pPr>
              <a:r>
                <a:rPr lang="en-US" sz="2000" spc="80" dirty="0">
                  <a:solidFill>
                    <a:srgbClr val="FFFFFF"/>
                  </a:solidFill>
                  <a:latin typeface="Open Sauce Light"/>
                </a:rPr>
                <a:t>BE-VIII (POWER)</a:t>
              </a:r>
            </a:p>
          </p:txBody>
        </p:sp>
        <p:sp>
          <p:nvSpPr>
            <p:cNvPr id="22" name="TextBox 22"/>
            <p:cNvSpPr txBox="1"/>
            <p:nvPr/>
          </p:nvSpPr>
          <p:spPr>
            <a:xfrm>
              <a:off x="0" y="-19050"/>
              <a:ext cx="3928479" cy="1085768"/>
            </a:xfrm>
            <a:prstGeom prst="rect">
              <a:avLst/>
            </a:prstGeom>
          </p:spPr>
          <p:txBody>
            <a:bodyPr lIns="0" tIns="0" rIns="0" bIns="0" rtlCol="0" anchor="t">
              <a:spAutoFit/>
            </a:bodyPr>
            <a:lstStyle/>
            <a:p>
              <a:pPr algn="ctr">
                <a:lnSpc>
                  <a:spcPts val="3250"/>
                </a:lnSpc>
              </a:pPr>
              <a:r>
                <a:rPr lang="en-US" sz="2500" spc="100" dirty="0">
                  <a:solidFill>
                    <a:srgbClr val="FFFFFF"/>
                  </a:solidFill>
                  <a:latin typeface="Open Sauce Light Bold"/>
                </a:rPr>
                <a:t>Muhammad Abid Anwar</a:t>
              </a: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85800" y="342900"/>
            <a:ext cx="16992600" cy="1470025"/>
          </a:xfrm>
        </p:spPr>
        <p:txBody>
          <a:bodyPr>
            <a:normAutofit/>
          </a:bodyPr>
          <a:lstStyle/>
          <a:p>
            <a:r>
              <a:rPr lang="en-US" sz="7000" dirty="0">
                <a:latin typeface="Glacial Indifference" panose="020B0604020202020204" charset="0"/>
              </a:rPr>
              <a:t>Application Using OpenBCI System</a:t>
            </a:r>
          </a:p>
        </p:txBody>
      </p:sp>
      <p:sp>
        <p:nvSpPr>
          <p:cNvPr id="2" name="TextBox 1"/>
          <p:cNvSpPr txBox="1"/>
          <p:nvPr/>
        </p:nvSpPr>
        <p:spPr>
          <a:xfrm>
            <a:off x="685800" y="1943100"/>
            <a:ext cx="16764000" cy="523220"/>
          </a:xfrm>
          <a:prstGeom prst="rect">
            <a:avLst/>
          </a:prstGeom>
          <a:noFill/>
        </p:spPr>
        <p:txBody>
          <a:bodyPr wrap="square" rtlCol="0">
            <a:spAutoFit/>
          </a:bodyPr>
          <a:lstStyle/>
          <a:p>
            <a:pPr marL="285750" indent="-285750">
              <a:buFont typeface="Arial" panose="020B0604020202020204" pitchFamily="34" charset="0"/>
              <a:buChar char="•"/>
            </a:pPr>
            <a:r>
              <a:rPr lang="en-US" sz="2800" dirty="0"/>
              <a:t>We will develop an application for: “To next the presentation slides using event Related potential (eye blink)</a:t>
            </a:r>
          </a:p>
        </p:txBody>
      </p:sp>
      <p:pic>
        <p:nvPicPr>
          <p:cNvPr id="3" name="Picture 2">
            <a:extLst>
              <a:ext uri="{FF2B5EF4-FFF2-40B4-BE49-F238E27FC236}">
                <a16:creationId xmlns:a16="http://schemas.microsoft.com/office/drawing/2014/main" id="{CFC16135-598E-4A81-9E4A-C354D586EFE3}"/>
              </a:ext>
            </a:extLst>
          </p:cNvPr>
          <p:cNvPicPr>
            <a:picLocks noChangeAspect="1"/>
          </p:cNvPicPr>
          <p:nvPr/>
        </p:nvPicPr>
        <p:blipFill>
          <a:blip r:embed="rId2"/>
          <a:stretch>
            <a:fillRect/>
          </a:stretch>
        </p:blipFill>
        <p:spPr>
          <a:xfrm>
            <a:off x="685800" y="4229100"/>
            <a:ext cx="2514600" cy="2438399"/>
          </a:xfrm>
          <a:prstGeom prst="rect">
            <a:avLst/>
          </a:prstGeom>
        </p:spPr>
      </p:pic>
      <p:cxnSp>
        <p:nvCxnSpPr>
          <p:cNvPr id="6" name="Straight Arrow Connector 5">
            <a:extLst>
              <a:ext uri="{FF2B5EF4-FFF2-40B4-BE49-F238E27FC236}">
                <a16:creationId xmlns:a16="http://schemas.microsoft.com/office/drawing/2014/main" id="{27647FBC-E3D0-483A-8E93-50CA0F047820}"/>
              </a:ext>
            </a:extLst>
          </p:cNvPr>
          <p:cNvCxnSpPr>
            <a:stCxn id="3" idx="3"/>
          </p:cNvCxnSpPr>
          <p:nvPr/>
        </p:nvCxnSpPr>
        <p:spPr>
          <a:xfrm>
            <a:off x="3200400" y="5448300"/>
            <a:ext cx="198120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7" name="TextBox 6">
            <a:extLst>
              <a:ext uri="{FF2B5EF4-FFF2-40B4-BE49-F238E27FC236}">
                <a16:creationId xmlns:a16="http://schemas.microsoft.com/office/drawing/2014/main" id="{9C1C3317-D206-4B68-9354-A7A4C172560A}"/>
              </a:ext>
            </a:extLst>
          </p:cNvPr>
          <p:cNvSpPr txBox="1"/>
          <p:nvPr/>
        </p:nvSpPr>
        <p:spPr>
          <a:xfrm>
            <a:off x="5181600" y="4755801"/>
            <a:ext cx="2971800" cy="1384995"/>
          </a:xfrm>
          <a:prstGeom prst="rect">
            <a:avLst/>
          </a:prstGeom>
          <a:noFill/>
          <a:ln w="28575">
            <a:solidFill>
              <a:schemeClr val="tx1"/>
            </a:solidFill>
          </a:ln>
        </p:spPr>
        <p:txBody>
          <a:bodyPr wrap="square" rtlCol="0">
            <a:spAutoFit/>
          </a:bodyPr>
          <a:lstStyle/>
          <a:p>
            <a:pPr algn="ctr"/>
            <a:r>
              <a:rPr lang="en-US" sz="2800" dirty="0"/>
              <a:t>Acquiring EEG Signals using OpenBCI GUI</a:t>
            </a:r>
          </a:p>
        </p:txBody>
      </p:sp>
      <p:cxnSp>
        <p:nvCxnSpPr>
          <p:cNvPr id="8" name="Straight Arrow Connector 7">
            <a:extLst>
              <a:ext uri="{FF2B5EF4-FFF2-40B4-BE49-F238E27FC236}">
                <a16:creationId xmlns:a16="http://schemas.microsoft.com/office/drawing/2014/main" id="{4B884F0D-F398-40F8-9542-9029E89FFF02}"/>
              </a:ext>
            </a:extLst>
          </p:cNvPr>
          <p:cNvCxnSpPr/>
          <p:nvPr/>
        </p:nvCxnSpPr>
        <p:spPr>
          <a:xfrm>
            <a:off x="8153400" y="5448300"/>
            <a:ext cx="198120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0" name="TextBox 9">
            <a:extLst>
              <a:ext uri="{FF2B5EF4-FFF2-40B4-BE49-F238E27FC236}">
                <a16:creationId xmlns:a16="http://schemas.microsoft.com/office/drawing/2014/main" id="{9EBBC86B-4C16-42C6-AF70-625CEF592B1C}"/>
              </a:ext>
            </a:extLst>
          </p:cNvPr>
          <p:cNvSpPr txBox="1"/>
          <p:nvPr/>
        </p:nvSpPr>
        <p:spPr>
          <a:xfrm>
            <a:off x="10134600" y="4755801"/>
            <a:ext cx="2971800" cy="1384995"/>
          </a:xfrm>
          <a:prstGeom prst="rect">
            <a:avLst/>
          </a:prstGeom>
          <a:noFill/>
          <a:ln w="28575">
            <a:solidFill>
              <a:schemeClr val="tx1"/>
            </a:solidFill>
          </a:ln>
        </p:spPr>
        <p:txBody>
          <a:bodyPr wrap="square" rtlCol="0">
            <a:spAutoFit/>
          </a:bodyPr>
          <a:lstStyle/>
          <a:p>
            <a:pPr algn="ctr"/>
            <a:r>
              <a:rPr lang="en-US" sz="2800" dirty="0"/>
              <a:t>Transmit the signals from GUI using LSL</a:t>
            </a:r>
          </a:p>
        </p:txBody>
      </p:sp>
      <p:sp>
        <p:nvSpPr>
          <p:cNvPr id="12" name="TextBox 11">
            <a:extLst>
              <a:ext uri="{FF2B5EF4-FFF2-40B4-BE49-F238E27FC236}">
                <a16:creationId xmlns:a16="http://schemas.microsoft.com/office/drawing/2014/main" id="{4E2E7782-00F1-4ED9-A745-E8B3577EFC26}"/>
              </a:ext>
            </a:extLst>
          </p:cNvPr>
          <p:cNvSpPr txBox="1"/>
          <p:nvPr/>
        </p:nvSpPr>
        <p:spPr>
          <a:xfrm>
            <a:off x="14935200" y="4738483"/>
            <a:ext cx="2971800" cy="1384995"/>
          </a:xfrm>
          <a:prstGeom prst="rect">
            <a:avLst/>
          </a:prstGeom>
          <a:noFill/>
          <a:ln w="28575">
            <a:solidFill>
              <a:schemeClr val="tx1"/>
            </a:solidFill>
          </a:ln>
        </p:spPr>
        <p:txBody>
          <a:bodyPr wrap="square" rtlCol="0">
            <a:spAutoFit/>
          </a:bodyPr>
          <a:lstStyle/>
          <a:p>
            <a:pPr algn="ctr"/>
            <a:r>
              <a:rPr lang="en-US" sz="2800" dirty="0"/>
              <a:t>Receive the signal and detect Threshold</a:t>
            </a:r>
          </a:p>
        </p:txBody>
      </p:sp>
      <p:cxnSp>
        <p:nvCxnSpPr>
          <p:cNvPr id="13" name="Straight Arrow Connector 12">
            <a:extLst>
              <a:ext uri="{FF2B5EF4-FFF2-40B4-BE49-F238E27FC236}">
                <a16:creationId xmlns:a16="http://schemas.microsoft.com/office/drawing/2014/main" id="{C412CE20-4AFF-47DC-B76A-5204C08CDDA4}"/>
              </a:ext>
            </a:extLst>
          </p:cNvPr>
          <p:cNvCxnSpPr>
            <a:cxnSpLocks/>
            <a:endCxn id="12" idx="1"/>
          </p:cNvCxnSpPr>
          <p:nvPr/>
        </p:nvCxnSpPr>
        <p:spPr>
          <a:xfrm>
            <a:off x="13106400" y="5430981"/>
            <a:ext cx="182880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7" name="TextBox 16">
            <a:extLst>
              <a:ext uri="{FF2B5EF4-FFF2-40B4-BE49-F238E27FC236}">
                <a16:creationId xmlns:a16="http://schemas.microsoft.com/office/drawing/2014/main" id="{BB4D9F95-0086-457A-9577-880AA4C5A9E2}"/>
              </a:ext>
            </a:extLst>
          </p:cNvPr>
          <p:cNvSpPr txBox="1"/>
          <p:nvPr/>
        </p:nvSpPr>
        <p:spPr>
          <a:xfrm>
            <a:off x="14935200" y="7764698"/>
            <a:ext cx="2971800" cy="1384995"/>
          </a:xfrm>
          <a:prstGeom prst="rect">
            <a:avLst/>
          </a:prstGeom>
          <a:noFill/>
          <a:ln w="28575">
            <a:solidFill>
              <a:schemeClr val="tx1"/>
            </a:solidFill>
          </a:ln>
        </p:spPr>
        <p:txBody>
          <a:bodyPr wrap="square" rtlCol="0">
            <a:spAutoFit/>
          </a:bodyPr>
          <a:lstStyle/>
          <a:p>
            <a:pPr algn="ctr"/>
            <a:r>
              <a:rPr lang="en-US" sz="2800" dirty="0"/>
              <a:t>Control</a:t>
            </a:r>
          </a:p>
          <a:p>
            <a:pPr algn="ctr"/>
            <a:r>
              <a:rPr lang="en-US" sz="2800" dirty="0"/>
              <a:t>The “Space” Key of Keyboard</a:t>
            </a:r>
          </a:p>
        </p:txBody>
      </p:sp>
      <p:cxnSp>
        <p:nvCxnSpPr>
          <p:cNvPr id="18" name="Straight Arrow Connector 17">
            <a:extLst>
              <a:ext uri="{FF2B5EF4-FFF2-40B4-BE49-F238E27FC236}">
                <a16:creationId xmlns:a16="http://schemas.microsoft.com/office/drawing/2014/main" id="{FAA2D252-E642-4BBE-8066-04317812F773}"/>
              </a:ext>
            </a:extLst>
          </p:cNvPr>
          <p:cNvCxnSpPr>
            <a:cxnSpLocks/>
            <a:endCxn id="17" idx="0"/>
          </p:cNvCxnSpPr>
          <p:nvPr/>
        </p:nvCxnSpPr>
        <p:spPr>
          <a:xfrm>
            <a:off x="16421100" y="6140796"/>
            <a:ext cx="0" cy="162390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5" name="TextBox 4">
            <a:extLst>
              <a:ext uri="{FF2B5EF4-FFF2-40B4-BE49-F238E27FC236}">
                <a16:creationId xmlns:a16="http://schemas.microsoft.com/office/drawing/2014/main" id="{40356A77-CBE9-45C7-95E7-CFB14B788EAF}"/>
              </a:ext>
            </a:extLst>
          </p:cNvPr>
          <p:cNvSpPr txBox="1"/>
          <p:nvPr/>
        </p:nvSpPr>
        <p:spPr>
          <a:xfrm>
            <a:off x="7547264" y="3807809"/>
            <a:ext cx="2971800" cy="954107"/>
          </a:xfrm>
          <a:prstGeom prst="rect">
            <a:avLst/>
          </a:prstGeom>
          <a:noFill/>
        </p:spPr>
        <p:txBody>
          <a:bodyPr wrap="square" rtlCol="0">
            <a:spAutoFit/>
          </a:bodyPr>
          <a:lstStyle/>
          <a:p>
            <a:r>
              <a:rPr lang="en-US" sz="2800" b="1" dirty="0"/>
              <a:t>Pre-Processing of RAW EEG Signals</a:t>
            </a:r>
            <a:endParaRPr lang="en-US" b="1" dirty="0"/>
          </a:p>
        </p:txBody>
      </p:sp>
      <p:sp>
        <p:nvSpPr>
          <p:cNvPr id="11" name="TextBox 10">
            <a:extLst>
              <a:ext uri="{FF2B5EF4-FFF2-40B4-BE49-F238E27FC236}">
                <a16:creationId xmlns:a16="http://schemas.microsoft.com/office/drawing/2014/main" id="{7EF7AA91-75E5-4E37-83D7-49636B3D57A2}"/>
              </a:ext>
            </a:extLst>
          </p:cNvPr>
          <p:cNvSpPr txBox="1"/>
          <p:nvPr/>
        </p:nvSpPr>
        <p:spPr>
          <a:xfrm>
            <a:off x="14401800" y="3653571"/>
            <a:ext cx="3456709" cy="954107"/>
          </a:xfrm>
          <a:prstGeom prst="rect">
            <a:avLst/>
          </a:prstGeom>
          <a:noFill/>
        </p:spPr>
        <p:txBody>
          <a:bodyPr wrap="square" rtlCol="0">
            <a:spAutoFit/>
          </a:bodyPr>
          <a:lstStyle/>
          <a:p>
            <a:r>
              <a:rPr lang="en-US" sz="2800" b="1" dirty="0"/>
              <a:t>Defining Threshold of ERP (i.e Eye Blink)</a:t>
            </a:r>
            <a:endParaRPr lang="en-US" b="1" dirty="0"/>
          </a:p>
        </p:txBody>
      </p:sp>
      <p:sp>
        <p:nvSpPr>
          <p:cNvPr id="15" name="TextBox 14">
            <a:extLst>
              <a:ext uri="{FF2B5EF4-FFF2-40B4-BE49-F238E27FC236}">
                <a16:creationId xmlns:a16="http://schemas.microsoft.com/office/drawing/2014/main" id="{EA5B2D6B-346D-4ECF-8B1F-6102783DA854}"/>
              </a:ext>
            </a:extLst>
          </p:cNvPr>
          <p:cNvSpPr txBox="1"/>
          <p:nvPr/>
        </p:nvSpPr>
        <p:spPr>
          <a:xfrm>
            <a:off x="14810510" y="9363893"/>
            <a:ext cx="3477490" cy="523220"/>
          </a:xfrm>
          <a:prstGeom prst="rect">
            <a:avLst/>
          </a:prstGeom>
          <a:noFill/>
        </p:spPr>
        <p:txBody>
          <a:bodyPr wrap="square" rtlCol="0">
            <a:spAutoFit/>
          </a:bodyPr>
          <a:lstStyle/>
          <a:p>
            <a:r>
              <a:rPr lang="en-US" sz="2800" b="1" dirty="0"/>
              <a:t>Python programming</a:t>
            </a:r>
            <a:endParaRPr lang="en-US" b="1" dirty="0"/>
          </a:p>
        </p:txBody>
      </p:sp>
    </p:spTree>
    <p:extLst>
      <p:ext uri="{BB962C8B-B14F-4D97-AF65-F5344CB8AC3E}">
        <p14:creationId xmlns:p14="http://schemas.microsoft.com/office/powerpoint/2010/main" val="18184703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ED3D3D"/>
        </a:solidFill>
        <a:effectLst/>
      </p:bgPr>
    </p:bg>
    <p:spTree>
      <p:nvGrpSpPr>
        <p:cNvPr id="1" name=""/>
        <p:cNvGrpSpPr/>
        <p:nvPr/>
      </p:nvGrpSpPr>
      <p:grpSpPr>
        <a:xfrm>
          <a:off x="0" y="0"/>
          <a:ext cx="0" cy="0"/>
          <a:chOff x="0" y="0"/>
          <a:chExt cx="0" cy="0"/>
        </a:xfrm>
      </p:grpSpPr>
      <p:grpSp>
        <p:nvGrpSpPr>
          <p:cNvPr id="2" name="Group 2"/>
          <p:cNvGrpSpPr/>
          <p:nvPr/>
        </p:nvGrpSpPr>
        <p:grpSpPr>
          <a:xfrm>
            <a:off x="17499545" y="535253"/>
            <a:ext cx="493447" cy="493447"/>
            <a:chOff x="0" y="0"/>
            <a:chExt cx="657929" cy="657929"/>
          </a:xfrm>
        </p:grpSpPr>
        <p:grpSp>
          <p:nvGrpSpPr>
            <p:cNvPr id="3" name="Group 3"/>
            <p:cNvGrpSpPr>
              <a:grpSpLocks noChangeAspect="1"/>
            </p:cNvGrpSpPr>
            <p:nvPr/>
          </p:nvGrpSpPr>
          <p:grpSpPr>
            <a:xfrm>
              <a:off x="0" y="0"/>
              <a:ext cx="657929" cy="657929"/>
              <a:chOff x="0" y="0"/>
              <a:chExt cx="6355080" cy="6355080"/>
            </a:xfrm>
          </p:grpSpPr>
          <p:sp>
            <p:nvSpPr>
              <p:cNvPr id="4" name="Freeform 4"/>
              <p:cNvSpPr/>
              <p:nvPr/>
            </p:nvSpPr>
            <p:spPr>
              <a:xfrm>
                <a:off x="0" y="0"/>
                <a:ext cx="6355080" cy="6355080"/>
              </a:xfrm>
              <a:custGeom>
                <a:avLst/>
                <a:gdLst/>
                <a:ahLst/>
                <a:cxnLst/>
                <a:rect l="l" t="t" r="r" b="b"/>
                <a:pathLst>
                  <a:path w="6355080" h="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FFFFFF"/>
              </a:solidFill>
            </p:spPr>
          </p:sp>
        </p:grpSp>
        <p:pic>
          <p:nvPicPr>
            <p:cNvPr id="5" name="Picture 5"/>
            <p:cNvPicPr>
              <a:picLocks noChangeAspect="1"/>
            </p:cNvPicPr>
            <p:nvPr/>
          </p:nvPicPr>
          <p:blipFill>
            <a:blip r:embed="rId2"/>
            <a:srcRect/>
            <a:stretch>
              <a:fillRect/>
            </a:stretch>
          </p:blipFill>
          <p:spPr>
            <a:xfrm rot="5400000">
              <a:off x="109655" y="109655"/>
              <a:ext cx="438619" cy="438619"/>
            </a:xfrm>
            <a:prstGeom prst="rect">
              <a:avLst/>
            </a:prstGeom>
          </p:spPr>
        </p:pic>
      </p:grpSp>
      <p:grpSp>
        <p:nvGrpSpPr>
          <p:cNvPr id="6" name="Group 6"/>
          <p:cNvGrpSpPr/>
          <p:nvPr/>
        </p:nvGrpSpPr>
        <p:grpSpPr>
          <a:xfrm>
            <a:off x="17144897" y="4848912"/>
            <a:ext cx="749555" cy="294588"/>
            <a:chOff x="0" y="0"/>
            <a:chExt cx="999406" cy="392784"/>
          </a:xfrm>
        </p:grpSpPr>
        <p:sp>
          <p:nvSpPr>
            <p:cNvPr id="7" name="TextBox 7"/>
            <p:cNvSpPr txBox="1"/>
            <p:nvPr/>
          </p:nvSpPr>
          <p:spPr>
            <a:xfrm>
              <a:off x="394147" y="-19050"/>
              <a:ext cx="605260" cy="411834"/>
            </a:xfrm>
            <a:prstGeom prst="rect">
              <a:avLst/>
            </a:prstGeom>
          </p:spPr>
          <p:txBody>
            <a:bodyPr lIns="0" tIns="0" rIns="0" bIns="0" rtlCol="0" anchor="t">
              <a:spAutoFit/>
            </a:bodyPr>
            <a:lstStyle/>
            <a:p>
              <a:pPr algn="r">
                <a:lnSpc>
                  <a:spcPts val="2400"/>
                </a:lnSpc>
              </a:pPr>
              <a:endParaRPr lang="en-US" sz="2000" spc="200" dirty="0">
                <a:solidFill>
                  <a:srgbClr val="FFFFFF"/>
                </a:solidFill>
                <a:latin typeface="Glacial Indifference Bold"/>
              </a:endParaRPr>
            </a:p>
          </p:txBody>
        </p:sp>
        <p:sp>
          <p:nvSpPr>
            <p:cNvPr id="8" name="AutoShape 8"/>
            <p:cNvSpPr/>
            <p:nvPr/>
          </p:nvSpPr>
          <p:spPr>
            <a:xfrm rot="-5400000">
              <a:off x="194137" y="-16317"/>
              <a:ext cx="43972" cy="432247"/>
            </a:xfrm>
            <a:prstGeom prst="rect">
              <a:avLst/>
            </a:prstGeom>
            <a:solidFill>
              <a:srgbClr val="FFFFFF"/>
            </a:solidFill>
          </p:spPr>
        </p:sp>
      </p:grpSp>
      <p:pic>
        <p:nvPicPr>
          <p:cNvPr id="9" name="Picture 9"/>
          <p:cNvPicPr>
            <a:picLocks noChangeAspect="1"/>
          </p:cNvPicPr>
          <p:nvPr/>
        </p:nvPicPr>
        <p:blipFill>
          <a:blip r:embed="rId3"/>
          <a:srcRect/>
          <a:stretch>
            <a:fillRect/>
          </a:stretch>
        </p:blipFill>
        <p:spPr>
          <a:xfrm>
            <a:off x="17499545" y="9552243"/>
            <a:ext cx="394907" cy="262793"/>
          </a:xfrm>
          <a:prstGeom prst="rect">
            <a:avLst/>
          </a:prstGeom>
        </p:spPr>
      </p:pic>
      <p:sp>
        <p:nvSpPr>
          <p:cNvPr id="10" name="AutoShape 10"/>
          <p:cNvSpPr/>
          <p:nvPr/>
        </p:nvSpPr>
        <p:spPr>
          <a:xfrm rot="-5400000">
            <a:off x="3633989" y="5416130"/>
            <a:ext cx="8929" cy="1124362"/>
          </a:xfrm>
          <a:prstGeom prst="rect">
            <a:avLst/>
          </a:prstGeom>
          <a:solidFill>
            <a:srgbClr val="FFFFFF"/>
          </a:solidFill>
        </p:spPr>
      </p:sp>
      <p:sp>
        <p:nvSpPr>
          <p:cNvPr id="11" name="AutoShape 11"/>
          <p:cNvSpPr/>
          <p:nvPr/>
        </p:nvSpPr>
        <p:spPr>
          <a:xfrm rot="-5400000">
            <a:off x="10092608" y="5416130"/>
            <a:ext cx="8929" cy="1124362"/>
          </a:xfrm>
          <a:prstGeom prst="rect">
            <a:avLst/>
          </a:prstGeom>
          <a:solidFill>
            <a:srgbClr val="FFFFFF"/>
          </a:solidFill>
        </p:spPr>
      </p:sp>
      <p:sp>
        <p:nvSpPr>
          <p:cNvPr id="12" name="AutoShape 12"/>
          <p:cNvSpPr/>
          <p:nvPr/>
        </p:nvSpPr>
        <p:spPr>
          <a:xfrm rot="-5400000">
            <a:off x="6863298" y="5416130"/>
            <a:ext cx="8929" cy="1124362"/>
          </a:xfrm>
          <a:prstGeom prst="rect">
            <a:avLst/>
          </a:prstGeom>
          <a:solidFill>
            <a:srgbClr val="FFFFFF"/>
          </a:solidFill>
        </p:spPr>
      </p:sp>
      <p:sp>
        <p:nvSpPr>
          <p:cNvPr id="13" name="AutoShape 13"/>
          <p:cNvSpPr/>
          <p:nvPr/>
        </p:nvSpPr>
        <p:spPr>
          <a:xfrm rot="-5400000">
            <a:off x="13321918" y="5416130"/>
            <a:ext cx="8929" cy="1124362"/>
          </a:xfrm>
          <a:prstGeom prst="rect">
            <a:avLst/>
          </a:prstGeom>
          <a:solidFill>
            <a:srgbClr val="FFFFFF"/>
          </a:solidFill>
        </p:spPr>
      </p:sp>
      <p:sp>
        <p:nvSpPr>
          <p:cNvPr id="14" name="TextBox 14"/>
          <p:cNvSpPr txBox="1"/>
          <p:nvPr/>
        </p:nvSpPr>
        <p:spPr>
          <a:xfrm>
            <a:off x="1000259" y="953427"/>
            <a:ext cx="8629883" cy="1285029"/>
          </a:xfrm>
          <a:prstGeom prst="rect">
            <a:avLst/>
          </a:prstGeom>
        </p:spPr>
        <p:txBody>
          <a:bodyPr lIns="0" tIns="0" rIns="0" bIns="0" rtlCol="0" anchor="t">
            <a:spAutoFit/>
          </a:bodyPr>
          <a:lstStyle/>
          <a:p>
            <a:pPr>
              <a:lnSpc>
                <a:spcPts val="9900"/>
              </a:lnSpc>
            </a:pPr>
            <a:r>
              <a:rPr lang="en-US" sz="9000">
                <a:solidFill>
                  <a:srgbClr val="FFFFFF"/>
                </a:solidFill>
                <a:latin typeface="Glacial Indifference"/>
              </a:rPr>
              <a:t>Project Timeline</a:t>
            </a:r>
          </a:p>
        </p:txBody>
      </p:sp>
      <p:grpSp>
        <p:nvGrpSpPr>
          <p:cNvPr id="15" name="Group 15"/>
          <p:cNvGrpSpPr/>
          <p:nvPr/>
        </p:nvGrpSpPr>
        <p:grpSpPr>
          <a:xfrm>
            <a:off x="1395055" y="5346985"/>
            <a:ext cx="1499601" cy="1455960"/>
            <a:chOff x="403565" y="0"/>
            <a:chExt cx="1999469" cy="1941280"/>
          </a:xfrm>
        </p:grpSpPr>
        <p:grpSp>
          <p:nvGrpSpPr>
            <p:cNvPr id="16" name="Group 16"/>
            <p:cNvGrpSpPr/>
            <p:nvPr/>
          </p:nvGrpSpPr>
          <p:grpSpPr>
            <a:xfrm>
              <a:off x="1299977" y="0"/>
              <a:ext cx="206644" cy="206644"/>
              <a:chOff x="0" y="0"/>
              <a:chExt cx="6350000" cy="6350000"/>
            </a:xfrm>
          </p:grpSpPr>
          <p:sp>
            <p:nvSpPr>
              <p:cNvPr id="17" name="Freeform 1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p:spPr>
          </p:sp>
        </p:grpSp>
        <p:sp>
          <p:nvSpPr>
            <p:cNvPr id="18" name="TextBox 18"/>
            <p:cNvSpPr txBox="1"/>
            <p:nvPr/>
          </p:nvSpPr>
          <p:spPr>
            <a:xfrm>
              <a:off x="973938" y="505360"/>
              <a:ext cx="858722" cy="699010"/>
            </a:xfrm>
            <a:prstGeom prst="rect">
              <a:avLst/>
            </a:prstGeom>
          </p:spPr>
          <p:txBody>
            <a:bodyPr lIns="0" tIns="0" rIns="0" bIns="0" rtlCol="0" anchor="t">
              <a:spAutoFit/>
            </a:bodyPr>
            <a:lstStyle/>
            <a:p>
              <a:pPr algn="ctr">
                <a:lnSpc>
                  <a:spcPts val="3991"/>
                </a:lnSpc>
              </a:pPr>
              <a:r>
                <a:rPr lang="en-US" sz="3628">
                  <a:solidFill>
                    <a:srgbClr val="FFFFFF"/>
                  </a:solidFill>
                  <a:latin typeface="Glacial Indifference Bold"/>
                </a:rPr>
                <a:t>01</a:t>
              </a:r>
            </a:p>
          </p:txBody>
        </p:sp>
        <p:sp>
          <p:nvSpPr>
            <p:cNvPr id="20" name="TextBox 20"/>
            <p:cNvSpPr txBox="1"/>
            <p:nvPr/>
          </p:nvSpPr>
          <p:spPr>
            <a:xfrm>
              <a:off x="403565" y="1403316"/>
              <a:ext cx="1999469" cy="537964"/>
            </a:xfrm>
            <a:prstGeom prst="rect">
              <a:avLst/>
            </a:prstGeom>
          </p:spPr>
          <p:txBody>
            <a:bodyPr lIns="0" tIns="0" rIns="0" bIns="0" rtlCol="0" anchor="t">
              <a:spAutoFit/>
            </a:bodyPr>
            <a:lstStyle/>
            <a:p>
              <a:pPr algn="ctr">
                <a:lnSpc>
                  <a:spcPts val="3093"/>
                </a:lnSpc>
              </a:pPr>
              <a:r>
                <a:rPr lang="en-US" sz="2812">
                  <a:solidFill>
                    <a:srgbClr val="FFFFFF"/>
                  </a:solidFill>
                  <a:latin typeface="Glacial Indifference"/>
                </a:rPr>
                <a:t>Phase 01</a:t>
              </a:r>
            </a:p>
          </p:txBody>
        </p:sp>
      </p:grpSp>
      <p:grpSp>
        <p:nvGrpSpPr>
          <p:cNvPr id="21" name="Group 21"/>
          <p:cNvGrpSpPr/>
          <p:nvPr/>
        </p:nvGrpSpPr>
        <p:grpSpPr>
          <a:xfrm>
            <a:off x="4503308" y="3020990"/>
            <a:ext cx="1499601" cy="3227246"/>
            <a:chOff x="403565" y="28575"/>
            <a:chExt cx="1999469" cy="4302994"/>
          </a:xfrm>
        </p:grpSpPr>
        <p:grpSp>
          <p:nvGrpSpPr>
            <p:cNvPr id="22" name="Group 22"/>
            <p:cNvGrpSpPr/>
            <p:nvPr/>
          </p:nvGrpSpPr>
          <p:grpSpPr>
            <a:xfrm>
              <a:off x="1299977" y="3127199"/>
              <a:ext cx="206644" cy="206644"/>
              <a:chOff x="0" y="0"/>
              <a:chExt cx="6350000" cy="6350000"/>
            </a:xfrm>
          </p:grpSpPr>
          <p:sp>
            <p:nvSpPr>
              <p:cNvPr id="23" name="Freeform 2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p:spPr>
          </p:sp>
        </p:grpSp>
        <p:sp>
          <p:nvSpPr>
            <p:cNvPr id="24" name="TextBox 24"/>
            <p:cNvSpPr txBox="1"/>
            <p:nvPr/>
          </p:nvSpPr>
          <p:spPr>
            <a:xfrm>
              <a:off x="973938" y="3632559"/>
              <a:ext cx="858722" cy="699010"/>
            </a:xfrm>
            <a:prstGeom prst="rect">
              <a:avLst/>
            </a:prstGeom>
          </p:spPr>
          <p:txBody>
            <a:bodyPr lIns="0" tIns="0" rIns="0" bIns="0" rtlCol="0" anchor="t">
              <a:spAutoFit/>
            </a:bodyPr>
            <a:lstStyle/>
            <a:p>
              <a:pPr algn="ctr">
                <a:lnSpc>
                  <a:spcPts val="3991"/>
                </a:lnSpc>
              </a:pPr>
              <a:r>
                <a:rPr lang="en-US" sz="3628" dirty="0">
                  <a:solidFill>
                    <a:srgbClr val="FFFFFF"/>
                  </a:solidFill>
                  <a:latin typeface="Glacial Indifference Bold"/>
                </a:rPr>
                <a:t>02</a:t>
              </a:r>
            </a:p>
          </p:txBody>
        </p:sp>
        <p:sp>
          <p:nvSpPr>
            <p:cNvPr id="26" name="TextBox 26"/>
            <p:cNvSpPr txBox="1"/>
            <p:nvPr/>
          </p:nvSpPr>
          <p:spPr>
            <a:xfrm>
              <a:off x="403565" y="28575"/>
              <a:ext cx="1999469" cy="537964"/>
            </a:xfrm>
            <a:prstGeom prst="rect">
              <a:avLst/>
            </a:prstGeom>
          </p:spPr>
          <p:txBody>
            <a:bodyPr lIns="0" tIns="0" rIns="0" bIns="0" rtlCol="0" anchor="t">
              <a:spAutoFit/>
            </a:bodyPr>
            <a:lstStyle/>
            <a:p>
              <a:pPr algn="ctr">
                <a:lnSpc>
                  <a:spcPts val="3093"/>
                </a:lnSpc>
              </a:pPr>
              <a:r>
                <a:rPr lang="en-US" sz="2812">
                  <a:solidFill>
                    <a:srgbClr val="FFFFFF"/>
                  </a:solidFill>
                  <a:latin typeface="Glacial Indifference"/>
                </a:rPr>
                <a:t>Phase 02</a:t>
              </a:r>
            </a:p>
          </p:txBody>
        </p:sp>
      </p:grpSp>
      <p:grpSp>
        <p:nvGrpSpPr>
          <p:cNvPr id="27" name="Group 27"/>
          <p:cNvGrpSpPr/>
          <p:nvPr/>
        </p:nvGrpSpPr>
        <p:grpSpPr>
          <a:xfrm>
            <a:off x="10961928" y="3084927"/>
            <a:ext cx="1499601" cy="3163308"/>
            <a:chOff x="403565" y="28575"/>
            <a:chExt cx="1999469" cy="4217744"/>
          </a:xfrm>
        </p:grpSpPr>
        <p:grpSp>
          <p:nvGrpSpPr>
            <p:cNvPr id="28" name="Group 28"/>
            <p:cNvGrpSpPr/>
            <p:nvPr/>
          </p:nvGrpSpPr>
          <p:grpSpPr>
            <a:xfrm>
              <a:off x="1299977" y="3047354"/>
              <a:ext cx="206644" cy="206644"/>
              <a:chOff x="0" y="0"/>
              <a:chExt cx="6350000" cy="6350000"/>
            </a:xfrm>
          </p:grpSpPr>
          <p:sp>
            <p:nvSpPr>
              <p:cNvPr id="29" name="Freeform 2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p:spPr>
          </p:sp>
        </p:grpSp>
        <p:sp>
          <p:nvSpPr>
            <p:cNvPr id="30" name="TextBox 30"/>
            <p:cNvSpPr txBox="1"/>
            <p:nvPr/>
          </p:nvSpPr>
          <p:spPr>
            <a:xfrm>
              <a:off x="973938" y="3552714"/>
              <a:ext cx="858722" cy="693605"/>
            </a:xfrm>
            <a:prstGeom prst="rect">
              <a:avLst/>
            </a:prstGeom>
          </p:spPr>
          <p:txBody>
            <a:bodyPr lIns="0" tIns="0" rIns="0" bIns="0" rtlCol="0" anchor="t">
              <a:spAutoFit/>
            </a:bodyPr>
            <a:lstStyle/>
            <a:p>
              <a:pPr algn="ctr">
                <a:lnSpc>
                  <a:spcPts val="3991"/>
                </a:lnSpc>
              </a:pPr>
              <a:r>
                <a:rPr lang="en-US" sz="3628">
                  <a:solidFill>
                    <a:srgbClr val="FFFFFF"/>
                  </a:solidFill>
                  <a:latin typeface="Glacial Indifference Bold"/>
                </a:rPr>
                <a:t>04</a:t>
              </a:r>
            </a:p>
          </p:txBody>
        </p:sp>
        <p:sp>
          <p:nvSpPr>
            <p:cNvPr id="32" name="TextBox 32"/>
            <p:cNvSpPr txBox="1"/>
            <p:nvPr/>
          </p:nvSpPr>
          <p:spPr>
            <a:xfrm>
              <a:off x="403565" y="28575"/>
              <a:ext cx="1999469" cy="537964"/>
            </a:xfrm>
            <a:prstGeom prst="rect">
              <a:avLst/>
            </a:prstGeom>
          </p:spPr>
          <p:txBody>
            <a:bodyPr lIns="0" tIns="0" rIns="0" bIns="0" rtlCol="0" anchor="t">
              <a:spAutoFit/>
            </a:bodyPr>
            <a:lstStyle/>
            <a:p>
              <a:pPr algn="ctr">
                <a:lnSpc>
                  <a:spcPts val="3093"/>
                </a:lnSpc>
              </a:pPr>
              <a:r>
                <a:rPr lang="en-US" sz="2812">
                  <a:solidFill>
                    <a:srgbClr val="FFFFFF"/>
                  </a:solidFill>
                  <a:latin typeface="Glacial Indifference"/>
                </a:rPr>
                <a:t>Phase 04</a:t>
              </a:r>
            </a:p>
          </p:txBody>
        </p:sp>
      </p:grpSp>
      <p:grpSp>
        <p:nvGrpSpPr>
          <p:cNvPr id="33" name="Group 33"/>
          <p:cNvGrpSpPr/>
          <p:nvPr/>
        </p:nvGrpSpPr>
        <p:grpSpPr>
          <a:xfrm>
            <a:off x="7732618" y="5349012"/>
            <a:ext cx="1499601" cy="1453933"/>
            <a:chOff x="403565" y="0"/>
            <a:chExt cx="1999469" cy="1938577"/>
          </a:xfrm>
        </p:grpSpPr>
        <p:grpSp>
          <p:nvGrpSpPr>
            <p:cNvPr id="34" name="Group 34"/>
            <p:cNvGrpSpPr/>
            <p:nvPr/>
          </p:nvGrpSpPr>
          <p:grpSpPr>
            <a:xfrm>
              <a:off x="1307264" y="0"/>
              <a:ext cx="206644" cy="206644"/>
              <a:chOff x="0" y="0"/>
              <a:chExt cx="6350000" cy="6350000"/>
            </a:xfrm>
          </p:grpSpPr>
          <p:sp>
            <p:nvSpPr>
              <p:cNvPr id="35" name="Freeform 3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p:spPr>
          </p:sp>
        </p:grpSp>
        <p:sp>
          <p:nvSpPr>
            <p:cNvPr id="36" name="TextBox 36"/>
            <p:cNvSpPr txBox="1"/>
            <p:nvPr/>
          </p:nvSpPr>
          <p:spPr>
            <a:xfrm>
              <a:off x="973938" y="505360"/>
              <a:ext cx="858722" cy="693605"/>
            </a:xfrm>
            <a:prstGeom prst="rect">
              <a:avLst/>
            </a:prstGeom>
          </p:spPr>
          <p:txBody>
            <a:bodyPr lIns="0" tIns="0" rIns="0" bIns="0" rtlCol="0" anchor="t">
              <a:spAutoFit/>
            </a:bodyPr>
            <a:lstStyle/>
            <a:p>
              <a:pPr algn="ctr">
                <a:lnSpc>
                  <a:spcPts val="3991"/>
                </a:lnSpc>
              </a:pPr>
              <a:r>
                <a:rPr lang="en-US" sz="3628" dirty="0">
                  <a:solidFill>
                    <a:srgbClr val="FFFFFF"/>
                  </a:solidFill>
                  <a:latin typeface="Glacial Indifference Bold"/>
                </a:rPr>
                <a:t>03</a:t>
              </a:r>
            </a:p>
          </p:txBody>
        </p:sp>
        <p:sp>
          <p:nvSpPr>
            <p:cNvPr id="38" name="TextBox 38"/>
            <p:cNvSpPr txBox="1"/>
            <p:nvPr/>
          </p:nvSpPr>
          <p:spPr>
            <a:xfrm>
              <a:off x="403565" y="1400613"/>
              <a:ext cx="1999469" cy="537964"/>
            </a:xfrm>
            <a:prstGeom prst="rect">
              <a:avLst/>
            </a:prstGeom>
          </p:spPr>
          <p:txBody>
            <a:bodyPr lIns="0" tIns="0" rIns="0" bIns="0" rtlCol="0" anchor="t">
              <a:spAutoFit/>
            </a:bodyPr>
            <a:lstStyle/>
            <a:p>
              <a:pPr algn="ctr">
                <a:lnSpc>
                  <a:spcPts val="3093"/>
                </a:lnSpc>
              </a:pPr>
              <a:r>
                <a:rPr lang="en-US" sz="2812">
                  <a:solidFill>
                    <a:srgbClr val="FFFFFF"/>
                  </a:solidFill>
                  <a:latin typeface="Glacial Indifference"/>
                </a:rPr>
                <a:t>Phase 03</a:t>
              </a:r>
            </a:p>
          </p:txBody>
        </p:sp>
      </p:grpSp>
      <p:grpSp>
        <p:nvGrpSpPr>
          <p:cNvPr id="39" name="Group 39"/>
          <p:cNvGrpSpPr/>
          <p:nvPr/>
        </p:nvGrpSpPr>
        <p:grpSpPr>
          <a:xfrm>
            <a:off x="14191238" y="5344958"/>
            <a:ext cx="1499601" cy="1457987"/>
            <a:chOff x="403565" y="0"/>
            <a:chExt cx="1999469" cy="1943983"/>
          </a:xfrm>
        </p:grpSpPr>
        <p:grpSp>
          <p:nvGrpSpPr>
            <p:cNvPr id="40" name="Group 40"/>
            <p:cNvGrpSpPr/>
            <p:nvPr/>
          </p:nvGrpSpPr>
          <p:grpSpPr>
            <a:xfrm>
              <a:off x="1301699" y="0"/>
              <a:ext cx="206644" cy="206644"/>
              <a:chOff x="0" y="0"/>
              <a:chExt cx="6350000" cy="6350000"/>
            </a:xfrm>
          </p:grpSpPr>
          <p:sp>
            <p:nvSpPr>
              <p:cNvPr id="41" name="Freeform 41"/>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p:spPr>
          </p:sp>
        </p:grpSp>
        <p:sp>
          <p:nvSpPr>
            <p:cNvPr id="42" name="TextBox 42"/>
            <p:cNvSpPr txBox="1"/>
            <p:nvPr/>
          </p:nvSpPr>
          <p:spPr>
            <a:xfrm>
              <a:off x="973938" y="505360"/>
              <a:ext cx="858722" cy="699010"/>
            </a:xfrm>
            <a:prstGeom prst="rect">
              <a:avLst/>
            </a:prstGeom>
          </p:spPr>
          <p:txBody>
            <a:bodyPr lIns="0" tIns="0" rIns="0" bIns="0" rtlCol="0" anchor="t">
              <a:spAutoFit/>
            </a:bodyPr>
            <a:lstStyle/>
            <a:p>
              <a:pPr algn="ctr">
                <a:lnSpc>
                  <a:spcPts val="3991"/>
                </a:lnSpc>
              </a:pPr>
              <a:r>
                <a:rPr lang="en-US" sz="3628">
                  <a:solidFill>
                    <a:srgbClr val="FFFFFF"/>
                  </a:solidFill>
                  <a:latin typeface="Glacial Indifference Bold"/>
                </a:rPr>
                <a:t>05</a:t>
              </a:r>
            </a:p>
          </p:txBody>
        </p:sp>
        <p:sp>
          <p:nvSpPr>
            <p:cNvPr id="44" name="TextBox 44"/>
            <p:cNvSpPr txBox="1"/>
            <p:nvPr/>
          </p:nvSpPr>
          <p:spPr>
            <a:xfrm>
              <a:off x="403565" y="1406019"/>
              <a:ext cx="1999469" cy="537964"/>
            </a:xfrm>
            <a:prstGeom prst="rect">
              <a:avLst/>
            </a:prstGeom>
          </p:spPr>
          <p:txBody>
            <a:bodyPr lIns="0" tIns="0" rIns="0" bIns="0" rtlCol="0" anchor="t">
              <a:spAutoFit/>
            </a:bodyPr>
            <a:lstStyle/>
            <a:p>
              <a:pPr algn="ctr">
                <a:lnSpc>
                  <a:spcPts val="3093"/>
                </a:lnSpc>
              </a:pPr>
              <a:r>
                <a:rPr lang="en-US" sz="2812">
                  <a:solidFill>
                    <a:srgbClr val="FFFFFF"/>
                  </a:solidFill>
                  <a:latin typeface="Glacial Indifference"/>
                </a:rPr>
                <a:t>Phase 05</a:t>
              </a:r>
            </a:p>
          </p:txBody>
        </p:sp>
      </p:grpSp>
      <p:sp>
        <p:nvSpPr>
          <p:cNvPr id="19" name="TextBox 18"/>
          <p:cNvSpPr txBox="1"/>
          <p:nvPr/>
        </p:nvSpPr>
        <p:spPr>
          <a:xfrm>
            <a:off x="1438176" y="4465293"/>
            <a:ext cx="2057400" cy="923330"/>
          </a:xfrm>
          <a:prstGeom prst="rect">
            <a:avLst/>
          </a:prstGeom>
          <a:noFill/>
        </p:spPr>
        <p:txBody>
          <a:bodyPr wrap="square" rtlCol="0">
            <a:spAutoFit/>
          </a:bodyPr>
          <a:lstStyle/>
          <a:p>
            <a:r>
              <a:rPr lang="en-US" b="1" i="1" dirty="0">
                <a:solidFill>
                  <a:schemeClr val="bg1"/>
                </a:solidFill>
              </a:rPr>
              <a:t>Literature Review and Initial Study of EEG Signals</a:t>
            </a:r>
          </a:p>
        </p:txBody>
      </p:sp>
      <p:sp>
        <p:nvSpPr>
          <p:cNvPr id="43" name="TextBox 42"/>
          <p:cNvSpPr txBox="1"/>
          <p:nvPr/>
        </p:nvSpPr>
        <p:spPr>
          <a:xfrm>
            <a:off x="4457077" y="6404773"/>
            <a:ext cx="2057400" cy="2031325"/>
          </a:xfrm>
          <a:prstGeom prst="rect">
            <a:avLst/>
          </a:prstGeom>
          <a:noFill/>
        </p:spPr>
        <p:txBody>
          <a:bodyPr wrap="square" rtlCol="0">
            <a:spAutoFit/>
          </a:bodyPr>
          <a:lstStyle/>
          <a:p>
            <a:r>
              <a:rPr lang="en-US" b="1" i="1" dirty="0">
                <a:solidFill>
                  <a:schemeClr val="bg1"/>
                </a:solidFill>
              </a:rPr>
              <a:t>Literature Review &amp; Selection of EEG Headset Design</a:t>
            </a:r>
          </a:p>
          <a:p>
            <a:r>
              <a:rPr lang="en-US" b="1" i="1" dirty="0">
                <a:solidFill>
                  <a:schemeClr val="bg1"/>
                </a:solidFill>
              </a:rPr>
              <a:t>3D Design of Customized EEG Headset in </a:t>
            </a:r>
            <a:r>
              <a:rPr lang="en-US" b="1" i="1" dirty="0" err="1">
                <a:solidFill>
                  <a:schemeClr val="bg1"/>
                </a:solidFill>
              </a:rPr>
              <a:t>Solidworks</a:t>
            </a:r>
            <a:endParaRPr lang="en-US" b="1" i="1" dirty="0">
              <a:solidFill>
                <a:schemeClr val="bg1"/>
              </a:solidFill>
            </a:endParaRPr>
          </a:p>
        </p:txBody>
      </p:sp>
      <p:sp>
        <p:nvSpPr>
          <p:cNvPr id="46" name="TextBox 45"/>
          <p:cNvSpPr txBox="1"/>
          <p:nvPr/>
        </p:nvSpPr>
        <p:spPr>
          <a:xfrm>
            <a:off x="7655631" y="3280862"/>
            <a:ext cx="2057400" cy="1754326"/>
          </a:xfrm>
          <a:prstGeom prst="rect">
            <a:avLst/>
          </a:prstGeom>
          <a:noFill/>
        </p:spPr>
        <p:txBody>
          <a:bodyPr wrap="square" rtlCol="0">
            <a:spAutoFit/>
          </a:bodyPr>
          <a:lstStyle/>
          <a:p>
            <a:r>
              <a:rPr lang="en-US" b="1" i="1" dirty="0">
                <a:solidFill>
                  <a:schemeClr val="bg1"/>
                </a:solidFill>
              </a:rPr>
              <a:t>3D Printing and Implementation of Proposed Scheme for Brain-Computer Interface Set up (BCI Set-up)</a:t>
            </a:r>
          </a:p>
        </p:txBody>
      </p:sp>
      <p:sp>
        <p:nvSpPr>
          <p:cNvPr id="25" name="Rectangle 24"/>
          <p:cNvSpPr/>
          <p:nvPr/>
        </p:nvSpPr>
        <p:spPr>
          <a:xfrm>
            <a:off x="10652128" y="6472272"/>
            <a:ext cx="2617611" cy="1754326"/>
          </a:xfrm>
          <a:prstGeom prst="rect">
            <a:avLst/>
          </a:prstGeom>
        </p:spPr>
        <p:txBody>
          <a:bodyPr wrap="square">
            <a:spAutoFit/>
          </a:bodyPr>
          <a:lstStyle/>
          <a:p>
            <a:r>
              <a:rPr lang="en-US" b="1" i="1" dirty="0">
                <a:solidFill>
                  <a:schemeClr val="bg1"/>
                </a:solidFill>
              </a:rPr>
              <a:t>Processing of RAW EEG signals &amp;</a:t>
            </a:r>
          </a:p>
          <a:p>
            <a:r>
              <a:rPr lang="en-US" b="1" i="1" dirty="0">
                <a:solidFill>
                  <a:schemeClr val="bg1"/>
                </a:solidFill>
              </a:rPr>
              <a:t>Design and Implementation of Application using EEG signals</a:t>
            </a:r>
          </a:p>
        </p:txBody>
      </p:sp>
      <p:sp>
        <p:nvSpPr>
          <p:cNvPr id="47" name="Rectangle 46"/>
          <p:cNvSpPr/>
          <p:nvPr/>
        </p:nvSpPr>
        <p:spPr>
          <a:xfrm>
            <a:off x="13954253" y="3943172"/>
            <a:ext cx="2617611" cy="923330"/>
          </a:xfrm>
          <a:prstGeom prst="rect">
            <a:avLst/>
          </a:prstGeom>
        </p:spPr>
        <p:txBody>
          <a:bodyPr wrap="square">
            <a:spAutoFit/>
          </a:bodyPr>
          <a:lstStyle/>
          <a:p>
            <a:r>
              <a:rPr lang="en-US" b="1" i="1" dirty="0">
                <a:solidFill>
                  <a:schemeClr val="bg1"/>
                </a:solidFill>
              </a:rPr>
              <a:t>Analysis of Results and Conclusion + </a:t>
            </a:r>
          </a:p>
          <a:p>
            <a:r>
              <a:rPr lang="en-US" b="1" i="1" dirty="0">
                <a:solidFill>
                  <a:schemeClr val="bg1"/>
                </a:solidFill>
              </a:rPr>
              <a:t>Thesis Write-up</a:t>
            </a:r>
          </a:p>
        </p:txBody>
      </p:sp>
      <p:sp>
        <p:nvSpPr>
          <p:cNvPr id="31" name="Oval 30"/>
          <p:cNvSpPr/>
          <p:nvPr/>
        </p:nvSpPr>
        <p:spPr>
          <a:xfrm>
            <a:off x="2026046" y="3514664"/>
            <a:ext cx="849863" cy="884598"/>
          </a:xfrm>
          <a:prstGeom prst="ellipse">
            <a:avLst/>
          </a:prstGeom>
          <a:blipFill dpi="0" rotWithShape="1">
            <a:blip r:embed="rId4" cstate="print">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p:cNvSpPr/>
          <p:nvPr/>
        </p:nvSpPr>
        <p:spPr>
          <a:xfrm>
            <a:off x="4763280" y="8547751"/>
            <a:ext cx="849863" cy="884598"/>
          </a:xfrm>
          <a:prstGeom prst="ellipse">
            <a:avLst/>
          </a:prstGeom>
          <a:blipFill dpi="0" rotWithShape="1">
            <a:blip r:embed="rId4" cstate="print">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p:cNvSpPr/>
          <p:nvPr/>
        </p:nvSpPr>
        <p:spPr>
          <a:xfrm>
            <a:off x="8160399" y="2165174"/>
            <a:ext cx="1071820" cy="1048176"/>
          </a:xfrm>
          <a:prstGeom prst="ellipse">
            <a:avLst/>
          </a:prstGeom>
          <a:blipFill dpi="0" rotWithShape="1">
            <a:blip r:embed="rId5">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5F5EF"/>
        </a:solidFill>
        <a:effectLst/>
      </p:bgPr>
    </p:bg>
    <p:spTree>
      <p:nvGrpSpPr>
        <p:cNvPr id="1" name=""/>
        <p:cNvGrpSpPr/>
        <p:nvPr/>
      </p:nvGrpSpPr>
      <p:grpSpPr>
        <a:xfrm>
          <a:off x="0" y="0"/>
          <a:ext cx="0" cy="0"/>
          <a:chOff x="0" y="0"/>
          <a:chExt cx="0" cy="0"/>
        </a:xfrm>
      </p:grpSpPr>
      <p:grpSp>
        <p:nvGrpSpPr>
          <p:cNvPr id="2" name="Group 2"/>
          <p:cNvGrpSpPr/>
          <p:nvPr/>
        </p:nvGrpSpPr>
        <p:grpSpPr>
          <a:xfrm>
            <a:off x="17499545" y="535253"/>
            <a:ext cx="493447" cy="493447"/>
            <a:chOff x="0" y="0"/>
            <a:chExt cx="657929" cy="657929"/>
          </a:xfrm>
        </p:grpSpPr>
        <p:grpSp>
          <p:nvGrpSpPr>
            <p:cNvPr id="3" name="Group 3"/>
            <p:cNvGrpSpPr>
              <a:grpSpLocks noChangeAspect="1"/>
            </p:cNvGrpSpPr>
            <p:nvPr/>
          </p:nvGrpSpPr>
          <p:grpSpPr>
            <a:xfrm>
              <a:off x="0" y="0"/>
              <a:ext cx="657929" cy="657929"/>
              <a:chOff x="0" y="0"/>
              <a:chExt cx="6355080" cy="6355080"/>
            </a:xfrm>
          </p:grpSpPr>
          <p:sp>
            <p:nvSpPr>
              <p:cNvPr id="4" name="Freeform 4"/>
              <p:cNvSpPr/>
              <p:nvPr/>
            </p:nvSpPr>
            <p:spPr>
              <a:xfrm>
                <a:off x="0" y="0"/>
                <a:ext cx="6355080" cy="6355080"/>
              </a:xfrm>
              <a:custGeom>
                <a:avLst/>
                <a:gdLst/>
                <a:ahLst/>
                <a:cxnLst/>
                <a:rect l="l" t="t" r="r" b="b"/>
                <a:pathLst>
                  <a:path w="6355080" h="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000000"/>
              </a:solidFill>
            </p:spPr>
          </p:sp>
        </p:grpSp>
        <p:pic>
          <p:nvPicPr>
            <p:cNvPr id="5" name="Picture 5"/>
            <p:cNvPicPr>
              <a:picLocks noChangeAspect="1"/>
            </p:cNvPicPr>
            <p:nvPr/>
          </p:nvPicPr>
          <p:blipFill>
            <a:blip r:embed="rId2"/>
            <a:srcRect/>
            <a:stretch>
              <a:fillRect/>
            </a:stretch>
          </p:blipFill>
          <p:spPr>
            <a:xfrm rot="5400000">
              <a:off x="109655" y="109655"/>
              <a:ext cx="438619" cy="438619"/>
            </a:xfrm>
            <a:prstGeom prst="rect">
              <a:avLst/>
            </a:prstGeom>
          </p:spPr>
        </p:pic>
      </p:grpSp>
      <p:grpSp>
        <p:nvGrpSpPr>
          <p:cNvPr id="6" name="Group 6"/>
          <p:cNvGrpSpPr/>
          <p:nvPr/>
        </p:nvGrpSpPr>
        <p:grpSpPr>
          <a:xfrm>
            <a:off x="1536071" y="2018713"/>
            <a:ext cx="6069091" cy="6319088"/>
            <a:chOff x="0" y="0"/>
            <a:chExt cx="8092121" cy="8425451"/>
          </a:xfrm>
        </p:grpSpPr>
        <p:sp>
          <p:nvSpPr>
            <p:cNvPr id="7" name="TextBox 7"/>
            <p:cNvSpPr txBox="1"/>
            <p:nvPr/>
          </p:nvSpPr>
          <p:spPr>
            <a:xfrm>
              <a:off x="0" y="2657194"/>
              <a:ext cx="8092121" cy="1738773"/>
            </a:xfrm>
            <a:prstGeom prst="rect">
              <a:avLst/>
            </a:prstGeom>
          </p:spPr>
          <p:txBody>
            <a:bodyPr lIns="0" tIns="0" rIns="0" bIns="0" rtlCol="0" anchor="t">
              <a:spAutoFit/>
            </a:bodyPr>
            <a:lstStyle/>
            <a:p>
              <a:pPr algn="ctr">
                <a:lnSpc>
                  <a:spcPts val="9900"/>
                </a:lnSpc>
              </a:pPr>
              <a:r>
                <a:rPr lang="en-US" sz="9000">
                  <a:solidFill>
                    <a:srgbClr val="000000"/>
                  </a:solidFill>
                  <a:latin typeface="Glacial Indifference"/>
                </a:rPr>
                <a:t>Conclusion</a:t>
              </a:r>
            </a:p>
          </p:txBody>
        </p:sp>
        <p:sp>
          <p:nvSpPr>
            <p:cNvPr id="8" name="TextBox 8"/>
            <p:cNvSpPr txBox="1"/>
            <p:nvPr/>
          </p:nvSpPr>
          <p:spPr>
            <a:xfrm>
              <a:off x="2206902" y="4512543"/>
              <a:ext cx="3652917" cy="1239228"/>
            </a:xfrm>
            <a:prstGeom prst="rect">
              <a:avLst/>
            </a:prstGeom>
          </p:spPr>
          <p:txBody>
            <a:bodyPr lIns="0" tIns="0" rIns="0" bIns="0" rtlCol="0" anchor="t">
              <a:spAutoFit/>
            </a:bodyPr>
            <a:lstStyle/>
            <a:p>
              <a:pPr algn="ctr">
                <a:lnSpc>
                  <a:spcPts val="7150"/>
                </a:lnSpc>
              </a:pPr>
              <a:r>
                <a:rPr lang="en-US" sz="6500">
                  <a:solidFill>
                    <a:srgbClr val="000000"/>
                  </a:solidFill>
                  <a:latin typeface="Glacial Indifference"/>
                </a:rPr>
                <a:t>Part 04</a:t>
              </a:r>
            </a:p>
          </p:txBody>
        </p:sp>
        <p:sp>
          <p:nvSpPr>
            <p:cNvPr id="9" name="AutoShape 9"/>
            <p:cNvSpPr/>
            <p:nvPr/>
          </p:nvSpPr>
          <p:spPr>
            <a:xfrm rot="-10800000">
              <a:off x="4033361" y="0"/>
              <a:ext cx="12700" cy="1963215"/>
            </a:xfrm>
            <a:prstGeom prst="rect">
              <a:avLst/>
            </a:prstGeom>
            <a:solidFill>
              <a:srgbClr val="000000"/>
            </a:solidFill>
          </p:spPr>
        </p:sp>
        <p:sp>
          <p:nvSpPr>
            <p:cNvPr id="10" name="AutoShape 10"/>
            <p:cNvSpPr/>
            <p:nvPr/>
          </p:nvSpPr>
          <p:spPr>
            <a:xfrm rot="-10800000">
              <a:off x="4033361" y="6462235"/>
              <a:ext cx="12700" cy="1963215"/>
            </a:xfrm>
            <a:prstGeom prst="rect">
              <a:avLst/>
            </a:prstGeom>
            <a:solidFill>
              <a:srgbClr val="000000"/>
            </a:solidFill>
          </p:spPr>
        </p:sp>
      </p:grpSp>
      <p:grpSp>
        <p:nvGrpSpPr>
          <p:cNvPr id="11" name="Group 11"/>
          <p:cNvGrpSpPr/>
          <p:nvPr/>
        </p:nvGrpSpPr>
        <p:grpSpPr>
          <a:xfrm>
            <a:off x="17144897" y="4848912"/>
            <a:ext cx="749555" cy="294588"/>
            <a:chOff x="0" y="0"/>
            <a:chExt cx="999406" cy="392784"/>
          </a:xfrm>
        </p:grpSpPr>
        <p:sp>
          <p:nvSpPr>
            <p:cNvPr id="12" name="TextBox 12"/>
            <p:cNvSpPr txBox="1"/>
            <p:nvPr/>
          </p:nvSpPr>
          <p:spPr>
            <a:xfrm>
              <a:off x="394147" y="-19050"/>
              <a:ext cx="605260" cy="411834"/>
            </a:xfrm>
            <a:prstGeom prst="rect">
              <a:avLst/>
            </a:prstGeom>
          </p:spPr>
          <p:txBody>
            <a:bodyPr lIns="0" tIns="0" rIns="0" bIns="0" rtlCol="0" anchor="t">
              <a:spAutoFit/>
            </a:bodyPr>
            <a:lstStyle/>
            <a:p>
              <a:pPr algn="r">
                <a:lnSpc>
                  <a:spcPts val="2400"/>
                </a:lnSpc>
              </a:pPr>
              <a:endParaRPr lang="en-US" sz="2000" spc="200" dirty="0">
                <a:solidFill>
                  <a:srgbClr val="000000"/>
                </a:solidFill>
                <a:latin typeface="Glacial Indifference Bold"/>
              </a:endParaRPr>
            </a:p>
          </p:txBody>
        </p:sp>
        <p:sp>
          <p:nvSpPr>
            <p:cNvPr id="13" name="AutoShape 13"/>
            <p:cNvSpPr/>
            <p:nvPr/>
          </p:nvSpPr>
          <p:spPr>
            <a:xfrm rot="-5400000">
              <a:off x="194137" y="-16317"/>
              <a:ext cx="43972" cy="432247"/>
            </a:xfrm>
            <a:prstGeom prst="rect">
              <a:avLst/>
            </a:prstGeom>
            <a:solidFill>
              <a:srgbClr val="000000"/>
            </a:solidFill>
          </p:spPr>
        </p:sp>
      </p:grpSp>
      <p:pic>
        <p:nvPicPr>
          <p:cNvPr id="14" name="Picture 14"/>
          <p:cNvPicPr>
            <a:picLocks noChangeAspect="1"/>
          </p:cNvPicPr>
          <p:nvPr/>
        </p:nvPicPr>
        <p:blipFill>
          <a:blip r:embed="rId3"/>
          <a:srcRect/>
          <a:stretch>
            <a:fillRect/>
          </a:stretch>
        </p:blipFill>
        <p:spPr>
          <a:xfrm>
            <a:off x="17499545" y="9552243"/>
            <a:ext cx="394907" cy="262793"/>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85800" y="342900"/>
            <a:ext cx="16992600" cy="1470025"/>
          </a:xfrm>
        </p:spPr>
        <p:txBody>
          <a:bodyPr>
            <a:normAutofit/>
          </a:bodyPr>
          <a:lstStyle/>
          <a:p>
            <a:r>
              <a:rPr lang="en-US" sz="7000" dirty="0">
                <a:latin typeface="Glacial Indifference" panose="020B0604020202020204" charset="0"/>
              </a:rPr>
              <a:t>Conclusion</a:t>
            </a:r>
          </a:p>
        </p:txBody>
      </p:sp>
      <p:graphicFrame>
        <p:nvGraphicFramePr>
          <p:cNvPr id="14" name="Table 15">
            <a:extLst>
              <a:ext uri="{FF2B5EF4-FFF2-40B4-BE49-F238E27FC236}">
                <a16:creationId xmlns:a16="http://schemas.microsoft.com/office/drawing/2014/main" id="{DEE8DAC9-2A93-4DC4-AEA2-615A112D726B}"/>
              </a:ext>
            </a:extLst>
          </p:cNvPr>
          <p:cNvGraphicFramePr>
            <a:graphicFrameLocks noGrp="1"/>
          </p:cNvGraphicFramePr>
          <p:nvPr>
            <p:extLst>
              <p:ext uri="{D42A27DB-BD31-4B8C-83A1-F6EECF244321}">
                <p14:modId xmlns:p14="http://schemas.microsoft.com/office/powerpoint/2010/main" val="3076841379"/>
              </p:ext>
            </p:extLst>
          </p:nvPr>
        </p:nvGraphicFramePr>
        <p:xfrm>
          <a:off x="685800" y="1713923"/>
          <a:ext cx="16992600" cy="8460582"/>
        </p:xfrm>
        <a:graphic>
          <a:graphicData uri="http://schemas.openxmlformats.org/drawingml/2006/table">
            <a:tbl>
              <a:tblPr firstRow="1" bandRow="1">
                <a:tableStyleId>{5C22544A-7EE6-4342-B048-85BDC9FD1C3A}</a:tableStyleId>
              </a:tblPr>
              <a:tblGrid>
                <a:gridCol w="8496300">
                  <a:extLst>
                    <a:ext uri="{9D8B030D-6E8A-4147-A177-3AD203B41FA5}">
                      <a16:colId xmlns:a16="http://schemas.microsoft.com/office/drawing/2014/main" val="261982996"/>
                    </a:ext>
                  </a:extLst>
                </a:gridCol>
                <a:gridCol w="8496300">
                  <a:extLst>
                    <a:ext uri="{9D8B030D-6E8A-4147-A177-3AD203B41FA5}">
                      <a16:colId xmlns:a16="http://schemas.microsoft.com/office/drawing/2014/main" val="4136392980"/>
                    </a:ext>
                  </a:extLst>
                </a:gridCol>
              </a:tblGrid>
              <a:tr h="1054497">
                <a:tc>
                  <a:txBody>
                    <a:bodyPr/>
                    <a:lstStyle/>
                    <a:p>
                      <a:pPr algn="ctr"/>
                      <a:r>
                        <a:rPr lang="en-US" sz="3200" dirty="0">
                          <a:solidFill>
                            <a:schemeClr val="tx1"/>
                          </a:solidFill>
                        </a:rPr>
                        <a:t>What we have Done</a:t>
                      </a:r>
                    </a:p>
                  </a:txBody>
                  <a:tcPr anchor="ctr"/>
                </a:tc>
                <a:tc>
                  <a:txBody>
                    <a:bodyPr/>
                    <a:lstStyle/>
                    <a:p>
                      <a:r>
                        <a:rPr lang="en-US" sz="3200" dirty="0">
                          <a:solidFill>
                            <a:schemeClr val="tx1"/>
                          </a:solidFill>
                        </a:rPr>
                        <a:t>What we will do</a:t>
                      </a:r>
                    </a:p>
                  </a:txBody>
                  <a:tcPr anchor="ctr"/>
                </a:tc>
                <a:extLst>
                  <a:ext uri="{0D108BD9-81ED-4DB2-BD59-A6C34878D82A}">
                    <a16:rowId xmlns:a16="http://schemas.microsoft.com/office/drawing/2014/main" val="2452004894"/>
                  </a:ext>
                </a:extLst>
              </a:tr>
              <a:tr h="1054497">
                <a:tc>
                  <a:txBody>
                    <a:bodyPr/>
                    <a:lstStyle/>
                    <a:p>
                      <a:r>
                        <a:rPr lang="en-US" sz="3200" b="0" dirty="0">
                          <a:solidFill>
                            <a:schemeClr val="tx1"/>
                          </a:solidFill>
                        </a:rPr>
                        <a:t>Literature Review</a:t>
                      </a:r>
                    </a:p>
                  </a:txBody>
                  <a:tcPr anchor="ctr"/>
                </a:tc>
                <a:tc>
                  <a:txBody>
                    <a:bodyPr/>
                    <a:lstStyle/>
                    <a:p>
                      <a:r>
                        <a:rPr lang="en-US" sz="3200" dirty="0">
                          <a:solidFill>
                            <a:schemeClr val="tx1"/>
                          </a:solidFill>
                        </a:rPr>
                        <a:t>ElectroCap Design</a:t>
                      </a:r>
                    </a:p>
                  </a:txBody>
                  <a:tcPr anchor="ctr"/>
                </a:tc>
                <a:extLst>
                  <a:ext uri="{0D108BD9-81ED-4DB2-BD59-A6C34878D82A}">
                    <a16:rowId xmlns:a16="http://schemas.microsoft.com/office/drawing/2014/main" val="59436703"/>
                  </a:ext>
                </a:extLst>
              </a:tr>
              <a:tr h="1054497">
                <a:tc>
                  <a:txBody>
                    <a:bodyPr/>
                    <a:lstStyle/>
                    <a:p>
                      <a:r>
                        <a:rPr lang="en-US" sz="3200" b="0" dirty="0">
                          <a:solidFill>
                            <a:schemeClr val="tx1"/>
                          </a:solidFill>
                        </a:rPr>
                        <a:t>Selection of EEG Device</a:t>
                      </a:r>
                    </a:p>
                  </a:txBody>
                  <a:tcPr anchor="ctr"/>
                </a:tc>
                <a:tc>
                  <a:txBody>
                    <a:bodyPr/>
                    <a:lstStyle/>
                    <a:p>
                      <a:r>
                        <a:rPr lang="en-US" sz="3200" dirty="0">
                          <a:solidFill>
                            <a:schemeClr val="tx1"/>
                          </a:solidFill>
                        </a:rPr>
                        <a:t>3D-printing of Ultracortex 4</a:t>
                      </a:r>
                    </a:p>
                  </a:txBody>
                  <a:tcPr anchor="ctr"/>
                </a:tc>
                <a:extLst>
                  <a:ext uri="{0D108BD9-81ED-4DB2-BD59-A6C34878D82A}">
                    <a16:rowId xmlns:a16="http://schemas.microsoft.com/office/drawing/2014/main" val="3423325782"/>
                  </a:ext>
                </a:extLst>
              </a:tr>
              <a:tr h="1054497">
                <a:tc>
                  <a:txBody>
                    <a:bodyPr/>
                    <a:lstStyle/>
                    <a:p>
                      <a:r>
                        <a:rPr lang="en-US" sz="3200" b="0" dirty="0">
                          <a:solidFill>
                            <a:schemeClr val="tx1"/>
                          </a:solidFill>
                        </a:rPr>
                        <a:t>Design of EEG Headband kit, Ultracortex Mark 4</a:t>
                      </a:r>
                    </a:p>
                  </a:txBody>
                  <a:tcPr anchor="ctr"/>
                </a:tc>
                <a:tc>
                  <a:txBody>
                    <a:bodyPr/>
                    <a:lstStyle/>
                    <a:p>
                      <a:r>
                        <a:rPr lang="en-US" sz="3200" dirty="0">
                          <a:solidFill>
                            <a:schemeClr val="tx1"/>
                          </a:solidFill>
                        </a:rPr>
                        <a:t>Hardware Assembling</a:t>
                      </a:r>
                    </a:p>
                  </a:txBody>
                  <a:tcPr anchor="ctr"/>
                </a:tc>
                <a:extLst>
                  <a:ext uri="{0D108BD9-81ED-4DB2-BD59-A6C34878D82A}">
                    <a16:rowId xmlns:a16="http://schemas.microsoft.com/office/drawing/2014/main" val="1239627481"/>
                  </a:ext>
                </a:extLst>
              </a:tr>
              <a:tr h="1054497">
                <a:tc>
                  <a:txBody>
                    <a:bodyPr/>
                    <a:lstStyle/>
                    <a:p>
                      <a:r>
                        <a:rPr lang="en-US" sz="3200" b="0" dirty="0">
                          <a:solidFill>
                            <a:schemeClr val="tx1"/>
                          </a:solidFill>
                        </a:rPr>
                        <a:t>Brain Computer Interface (BCI) Set-up</a:t>
                      </a:r>
                    </a:p>
                  </a:txBody>
                  <a:tcPr anchor="ctr"/>
                </a:tc>
                <a:tc>
                  <a:txBody>
                    <a:bodyPr/>
                    <a:lstStyle/>
                    <a:p>
                      <a:r>
                        <a:rPr lang="en-US" sz="3200" dirty="0">
                          <a:solidFill>
                            <a:schemeClr val="tx1"/>
                          </a:solidFill>
                        </a:rPr>
                        <a:t>Experimentation – I,II,III</a:t>
                      </a:r>
                    </a:p>
                  </a:txBody>
                  <a:tcPr anchor="ctr"/>
                </a:tc>
                <a:extLst>
                  <a:ext uri="{0D108BD9-81ED-4DB2-BD59-A6C34878D82A}">
                    <a16:rowId xmlns:a16="http://schemas.microsoft.com/office/drawing/2014/main" val="1270580941"/>
                  </a:ext>
                </a:extLst>
              </a:tr>
              <a:tr h="1054497">
                <a:tc>
                  <a:txBody>
                    <a:bodyPr/>
                    <a:lstStyle/>
                    <a:p>
                      <a:r>
                        <a:rPr lang="en-US" sz="3200" b="0" dirty="0">
                          <a:solidFill>
                            <a:schemeClr val="tx1"/>
                          </a:solidFill>
                        </a:rPr>
                        <a:t>Acquisition and Pre-processing of EEG Data</a:t>
                      </a:r>
                    </a:p>
                  </a:txBody>
                  <a:tcPr anchor="ctr"/>
                </a:tc>
                <a:tc>
                  <a:txBody>
                    <a:bodyPr/>
                    <a:lstStyle/>
                    <a:p>
                      <a:r>
                        <a:rPr lang="en-US" sz="3200" dirty="0">
                          <a:solidFill>
                            <a:schemeClr val="tx1"/>
                          </a:solidFill>
                        </a:rPr>
                        <a:t>Data Processing and Applying STFT in </a:t>
                      </a:r>
                      <a:r>
                        <a:rPr lang="en-US" sz="3200" dirty="0" err="1">
                          <a:solidFill>
                            <a:schemeClr val="tx1"/>
                          </a:solidFill>
                        </a:rPr>
                        <a:t>Matlab</a:t>
                      </a:r>
                      <a:r>
                        <a:rPr lang="en-US" sz="3200" dirty="0">
                          <a:solidFill>
                            <a:schemeClr val="tx1"/>
                          </a:solidFill>
                        </a:rPr>
                        <a:t> (Results Validation)</a:t>
                      </a:r>
                    </a:p>
                  </a:txBody>
                  <a:tcPr anchor="ctr"/>
                </a:tc>
                <a:extLst>
                  <a:ext uri="{0D108BD9-81ED-4DB2-BD59-A6C34878D82A}">
                    <a16:rowId xmlns:a16="http://schemas.microsoft.com/office/drawing/2014/main" val="88885958"/>
                  </a:ext>
                </a:extLst>
              </a:tr>
              <a:tr h="1054497">
                <a:tc>
                  <a:txBody>
                    <a:bodyPr/>
                    <a:lstStyle/>
                    <a:p>
                      <a:r>
                        <a:rPr lang="en-US" sz="3200" b="0" dirty="0">
                          <a:solidFill>
                            <a:schemeClr val="tx1"/>
                          </a:solidFill>
                        </a:rPr>
                        <a:t>Feature Extraction Model (Short Time Fourier Transform - STFT)</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200" dirty="0">
                          <a:solidFill>
                            <a:schemeClr val="tx1"/>
                          </a:solidFill>
                        </a:rPr>
                        <a:t>Application Implementation</a:t>
                      </a:r>
                    </a:p>
                  </a:txBody>
                  <a:tcPr anchor="ctr"/>
                </a:tc>
                <a:extLst>
                  <a:ext uri="{0D108BD9-81ED-4DB2-BD59-A6C34878D82A}">
                    <a16:rowId xmlns:a16="http://schemas.microsoft.com/office/drawing/2014/main" val="1085867205"/>
                  </a:ext>
                </a:extLst>
              </a:tr>
              <a:tr h="1054497">
                <a:tc>
                  <a:txBody>
                    <a:bodyPr/>
                    <a:lstStyle/>
                    <a:p>
                      <a:r>
                        <a:rPr lang="en-US" sz="3200" b="0" dirty="0">
                          <a:solidFill>
                            <a:schemeClr val="tx1"/>
                          </a:solidFill>
                        </a:rPr>
                        <a:t>Thesis Two Chapters</a:t>
                      </a:r>
                    </a:p>
                  </a:txBody>
                  <a:tcPr anchor="ctr"/>
                </a:tc>
                <a:tc>
                  <a:txBody>
                    <a:bodyPr/>
                    <a:lstStyle/>
                    <a:p>
                      <a:r>
                        <a:rPr lang="en-US" sz="3200" dirty="0">
                          <a:solidFill>
                            <a:schemeClr val="tx1"/>
                          </a:solidFill>
                        </a:rPr>
                        <a:t>Thesis Write-up</a:t>
                      </a:r>
                    </a:p>
                  </a:txBody>
                  <a:tcPr anchor="ctr"/>
                </a:tc>
                <a:extLst>
                  <a:ext uri="{0D108BD9-81ED-4DB2-BD59-A6C34878D82A}">
                    <a16:rowId xmlns:a16="http://schemas.microsoft.com/office/drawing/2014/main" val="1396294434"/>
                  </a:ext>
                </a:extLst>
              </a:tr>
            </a:tbl>
          </a:graphicData>
        </a:graphic>
      </p:graphicFrame>
    </p:spTree>
    <p:extLst>
      <p:ext uri="{BB962C8B-B14F-4D97-AF65-F5344CB8AC3E}">
        <p14:creationId xmlns:p14="http://schemas.microsoft.com/office/powerpoint/2010/main" val="8946372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85800" y="342900"/>
            <a:ext cx="16992600" cy="1470025"/>
          </a:xfrm>
        </p:spPr>
        <p:txBody>
          <a:bodyPr>
            <a:normAutofit/>
          </a:bodyPr>
          <a:lstStyle/>
          <a:p>
            <a:pPr algn="l"/>
            <a:r>
              <a:rPr lang="en-US" sz="7000" dirty="0">
                <a:latin typeface="Glacial Indifference" panose="020B0604020202020204" charset="0"/>
              </a:rPr>
              <a:t>References</a:t>
            </a:r>
          </a:p>
        </p:txBody>
      </p:sp>
      <p:sp>
        <p:nvSpPr>
          <p:cNvPr id="8" name="TextBox 7">
            <a:extLst>
              <a:ext uri="{FF2B5EF4-FFF2-40B4-BE49-F238E27FC236}">
                <a16:creationId xmlns:a16="http://schemas.microsoft.com/office/drawing/2014/main" id="{E7503A3B-18DB-4BC9-AF7C-B7D567930368}"/>
              </a:ext>
            </a:extLst>
          </p:cNvPr>
          <p:cNvSpPr txBox="1"/>
          <p:nvPr/>
        </p:nvSpPr>
        <p:spPr>
          <a:xfrm>
            <a:off x="713508" y="1812925"/>
            <a:ext cx="16964891" cy="7663636"/>
          </a:xfrm>
          <a:prstGeom prst="rect">
            <a:avLst/>
          </a:prstGeom>
          <a:noFill/>
        </p:spPr>
        <p:txBody>
          <a:bodyPr wrap="square">
            <a:spAutoFit/>
          </a:bodyPr>
          <a:lstStyle/>
          <a:p>
            <a:r>
              <a:rPr lang="en-US" sz="2400" dirty="0"/>
              <a:t>[1] Korean pediatric and adult head computational phantoms and application to photon specific absorbed fractions calculations - Scientific Figure on ResearchGate. Available from: https://www.researchgate.net/figure/Standard-head-dimensions-cm-for-five-different-ages-provided-from-the-Korean-Standard_tbl1_314114402 [accessed 25 Jan, 2020]</a:t>
            </a:r>
          </a:p>
          <a:p>
            <a:endParaRPr lang="en-US" sz="2400" dirty="0"/>
          </a:p>
          <a:p>
            <a:r>
              <a:rPr lang="en-US" sz="2400" dirty="0"/>
              <a:t>[2] Wan, Xin, et al. "A Review on Electroencephalogram Based Brain Computer Interface for Elderly Disabled." </a:t>
            </a:r>
            <a:r>
              <a:rPr lang="en-US" sz="2400" i="1" dirty="0"/>
              <a:t>IEEE Access</a:t>
            </a:r>
            <a:r>
              <a:rPr lang="en-US" sz="2400" dirty="0"/>
              <a:t> 7 (2019): 36380-36387. </a:t>
            </a:r>
          </a:p>
          <a:p>
            <a:endParaRPr lang="en-GB" sz="2400" dirty="0"/>
          </a:p>
          <a:p>
            <a:r>
              <a:rPr lang="en-GB" sz="2400" dirty="0"/>
              <a:t>[3] </a:t>
            </a:r>
            <a:r>
              <a:rPr lang="en-US" sz="2400" b="0" i="0" dirty="0" err="1">
                <a:solidFill>
                  <a:srgbClr val="000000"/>
                </a:solidFill>
                <a:effectLst/>
                <a:latin typeface="IBM Plex Sans"/>
              </a:rPr>
              <a:t>Shuo</a:t>
            </a:r>
            <a:r>
              <a:rPr lang="en-US" sz="2400" b="0" i="0" dirty="0">
                <a:solidFill>
                  <a:srgbClr val="000000"/>
                </a:solidFill>
                <a:effectLst/>
                <a:latin typeface="IBM Plex Sans"/>
              </a:rPr>
              <a:t> Wang, and </a:t>
            </a:r>
            <a:r>
              <a:rPr lang="en-US" sz="2400" b="0" i="0" dirty="0" err="1">
                <a:solidFill>
                  <a:srgbClr val="000000"/>
                </a:solidFill>
                <a:effectLst/>
                <a:latin typeface="IBM Plex Sans"/>
              </a:rPr>
              <a:t>Guocheng</a:t>
            </a:r>
            <a:r>
              <a:rPr lang="en-US" sz="2400" b="0" i="0" dirty="0">
                <a:solidFill>
                  <a:srgbClr val="000000"/>
                </a:solidFill>
                <a:effectLst/>
                <a:latin typeface="IBM Plex Sans"/>
              </a:rPr>
              <a:t> Liu</a:t>
            </a:r>
            <a:r>
              <a:rPr lang="en-GB" sz="2400" dirty="0"/>
              <a:t> ."</a:t>
            </a:r>
            <a:r>
              <a:rPr lang="en-US" sz="2400" i="0" dirty="0">
                <a:solidFill>
                  <a:srgbClr val="000000"/>
                </a:solidFill>
                <a:effectLst/>
                <a:latin typeface="STIXGeneral-Bold"/>
              </a:rPr>
              <a:t>The EEG-Based Attention Analysis in Multimedia m-Learning</a:t>
            </a:r>
            <a:r>
              <a:rPr lang="en-GB" sz="2400" dirty="0"/>
              <a:t>." Article in Journal “</a:t>
            </a:r>
            <a:r>
              <a:rPr lang="en-US" sz="2400" dirty="0"/>
              <a:t>Computational and Mathematical Methods in Medicine”, published on </a:t>
            </a:r>
            <a:r>
              <a:rPr lang="en-US" sz="2400" b="0" i="0" dirty="0">
                <a:solidFill>
                  <a:srgbClr val="000000"/>
                </a:solidFill>
                <a:effectLst/>
                <a:latin typeface="IBM Plex Sans"/>
              </a:rPr>
              <a:t>10 Jun 2020</a:t>
            </a:r>
            <a:endParaRPr lang="en-US" sz="2400" dirty="0"/>
          </a:p>
          <a:p>
            <a:endParaRPr lang="en-GB" sz="2400" dirty="0"/>
          </a:p>
          <a:p>
            <a:r>
              <a:rPr lang="en-GB" sz="2400" dirty="0"/>
              <a:t>[4] A. Aldridge et al., "Accessible Electroencephalograms (EEGs): A Comparative Review with OpenBCI’s </a:t>
            </a:r>
            <a:r>
              <a:rPr lang="en-GB" sz="2400" dirty="0" err="1"/>
              <a:t>Ultracortex</a:t>
            </a:r>
            <a:r>
              <a:rPr lang="en-GB" sz="2400" dirty="0"/>
              <a:t> Mark IV Headset," 2019 29th International Conference </a:t>
            </a:r>
            <a:r>
              <a:rPr lang="en-GB" sz="2400" dirty="0" err="1"/>
              <a:t>Radioelektronika</a:t>
            </a:r>
            <a:r>
              <a:rPr lang="en-GB" sz="2400" dirty="0"/>
              <a:t> (RADIOELEKTRONIKA), Pardubice, Czech Republic, 2019, pp. 1-6.</a:t>
            </a:r>
            <a:endParaRPr lang="en-US" sz="2400" dirty="0"/>
          </a:p>
          <a:p>
            <a:endParaRPr lang="en-GB" sz="2400" dirty="0"/>
          </a:p>
          <a:p>
            <a:r>
              <a:rPr lang="en-GB" sz="2400" dirty="0"/>
              <a:t>[5] C. </a:t>
            </a:r>
            <a:r>
              <a:rPr lang="en-GB" sz="2400" dirty="0" err="1"/>
              <a:t>Demirel</a:t>
            </a:r>
            <a:r>
              <a:rPr lang="en-GB" sz="2400" dirty="0"/>
              <a:t>, H. </a:t>
            </a:r>
            <a:r>
              <a:rPr lang="en-GB" sz="2400" dirty="0" err="1"/>
              <a:t>Kandemir</a:t>
            </a:r>
            <a:r>
              <a:rPr lang="en-GB" sz="2400" dirty="0"/>
              <a:t> and H. </a:t>
            </a:r>
            <a:r>
              <a:rPr lang="en-GB" sz="2400" dirty="0" err="1"/>
              <a:t>Köse</a:t>
            </a:r>
            <a:r>
              <a:rPr lang="en-GB" sz="2400" dirty="0"/>
              <a:t>, "Controlling a robot with extraocular muscles using EEG device," 2018 26th Signal Processing and Communications Applications Conference (SIU), Izmir, 2018, pp. 1-4.</a:t>
            </a:r>
          </a:p>
          <a:p>
            <a:endParaRPr lang="en-GB" sz="2000" dirty="0"/>
          </a:p>
          <a:p>
            <a:r>
              <a:rPr lang="en-US" sz="2400" dirty="0"/>
              <a:t>[6] Final-year Projects using Open Source </a:t>
            </a:r>
            <a:r>
              <a:rPr lang="en-US" sz="2400" dirty="0" err="1"/>
              <a:t>OpenEEG</a:t>
            </a:r>
            <a:r>
              <a:rPr lang="en-US" sz="2400" dirty="0"/>
              <a:t> - Scientific Figure on ResearchGate. Available from: https://www.researchgate.net/figure/The-EEG-electrode-locations-defined-by-the-10-20-system-The-labels-F-T-C-P-and-O_fig6_281590835 [accessed 31 Jan, 2020]</a:t>
            </a:r>
          </a:p>
          <a:p>
            <a:endParaRPr lang="en-US" sz="2400" dirty="0"/>
          </a:p>
        </p:txBody>
      </p:sp>
    </p:spTree>
    <p:extLst>
      <p:ext uri="{BB962C8B-B14F-4D97-AF65-F5344CB8AC3E}">
        <p14:creationId xmlns:p14="http://schemas.microsoft.com/office/powerpoint/2010/main" val="3323695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 up of a sign&#10;&#10;Description automatically generated">
            <a:extLst>
              <a:ext uri="{FF2B5EF4-FFF2-40B4-BE49-F238E27FC236}">
                <a16:creationId xmlns:a16="http://schemas.microsoft.com/office/drawing/2014/main" id="{0F6C9D1C-3296-498A-B1A1-5D27634800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8288000" cy="10020300"/>
          </a:xfrm>
          <a:prstGeom prst="rect">
            <a:avLst/>
          </a:prstGeom>
        </p:spPr>
      </p:pic>
    </p:spTree>
    <p:extLst>
      <p:ext uri="{BB962C8B-B14F-4D97-AF65-F5344CB8AC3E}">
        <p14:creationId xmlns:p14="http://schemas.microsoft.com/office/powerpoint/2010/main" val="38645415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5F5EF"/>
        </a:solidFill>
        <a:effectLst/>
      </p:bgPr>
    </p:bg>
    <p:spTree>
      <p:nvGrpSpPr>
        <p:cNvPr id="1" name=""/>
        <p:cNvGrpSpPr/>
        <p:nvPr/>
      </p:nvGrpSpPr>
      <p:grpSpPr>
        <a:xfrm>
          <a:off x="0" y="0"/>
          <a:ext cx="0" cy="0"/>
          <a:chOff x="0" y="0"/>
          <a:chExt cx="0" cy="0"/>
        </a:xfrm>
      </p:grpSpPr>
      <p:grpSp>
        <p:nvGrpSpPr>
          <p:cNvPr id="2" name="Group 2"/>
          <p:cNvGrpSpPr/>
          <p:nvPr/>
        </p:nvGrpSpPr>
        <p:grpSpPr>
          <a:xfrm>
            <a:off x="17499545" y="535253"/>
            <a:ext cx="493447" cy="493447"/>
            <a:chOff x="0" y="0"/>
            <a:chExt cx="657929" cy="657929"/>
          </a:xfrm>
        </p:grpSpPr>
        <p:grpSp>
          <p:nvGrpSpPr>
            <p:cNvPr id="3" name="Group 3"/>
            <p:cNvGrpSpPr>
              <a:grpSpLocks noChangeAspect="1"/>
            </p:cNvGrpSpPr>
            <p:nvPr/>
          </p:nvGrpSpPr>
          <p:grpSpPr>
            <a:xfrm>
              <a:off x="0" y="0"/>
              <a:ext cx="657929" cy="657929"/>
              <a:chOff x="0" y="0"/>
              <a:chExt cx="6355080" cy="6355080"/>
            </a:xfrm>
          </p:grpSpPr>
          <p:sp>
            <p:nvSpPr>
              <p:cNvPr id="4" name="Freeform 4"/>
              <p:cNvSpPr/>
              <p:nvPr/>
            </p:nvSpPr>
            <p:spPr>
              <a:xfrm>
                <a:off x="0" y="0"/>
                <a:ext cx="6355080" cy="6355080"/>
              </a:xfrm>
              <a:custGeom>
                <a:avLst/>
                <a:gdLst/>
                <a:ahLst/>
                <a:cxnLst/>
                <a:rect l="l" t="t" r="r" b="b"/>
                <a:pathLst>
                  <a:path w="6355080" h="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000000"/>
              </a:solidFill>
            </p:spPr>
          </p:sp>
        </p:grpSp>
        <p:pic>
          <p:nvPicPr>
            <p:cNvPr id="5" name="Picture 5"/>
            <p:cNvPicPr>
              <a:picLocks noChangeAspect="1"/>
            </p:cNvPicPr>
            <p:nvPr/>
          </p:nvPicPr>
          <p:blipFill>
            <a:blip r:embed="rId2"/>
            <a:srcRect/>
            <a:stretch>
              <a:fillRect/>
            </a:stretch>
          </p:blipFill>
          <p:spPr>
            <a:xfrm rot="5400000">
              <a:off x="109655" y="109655"/>
              <a:ext cx="438619" cy="438619"/>
            </a:xfrm>
            <a:prstGeom prst="rect">
              <a:avLst/>
            </a:prstGeom>
          </p:spPr>
        </p:pic>
      </p:grpSp>
      <p:grpSp>
        <p:nvGrpSpPr>
          <p:cNvPr id="6" name="Group 6"/>
          <p:cNvGrpSpPr/>
          <p:nvPr/>
        </p:nvGrpSpPr>
        <p:grpSpPr>
          <a:xfrm>
            <a:off x="17144897" y="4848912"/>
            <a:ext cx="749555" cy="294588"/>
            <a:chOff x="0" y="0"/>
            <a:chExt cx="999406" cy="392784"/>
          </a:xfrm>
        </p:grpSpPr>
        <p:sp>
          <p:nvSpPr>
            <p:cNvPr id="7" name="TextBox 7"/>
            <p:cNvSpPr txBox="1"/>
            <p:nvPr/>
          </p:nvSpPr>
          <p:spPr>
            <a:xfrm>
              <a:off x="394147" y="-19050"/>
              <a:ext cx="605260" cy="411834"/>
            </a:xfrm>
            <a:prstGeom prst="rect">
              <a:avLst/>
            </a:prstGeom>
          </p:spPr>
          <p:txBody>
            <a:bodyPr lIns="0" tIns="0" rIns="0" bIns="0" rtlCol="0" anchor="t">
              <a:spAutoFit/>
            </a:bodyPr>
            <a:lstStyle/>
            <a:p>
              <a:pPr algn="r">
                <a:lnSpc>
                  <a:spcPts val="2400"/>
                </a:lnSpc>
              </a:pPr>
              <a:r>
                <a:rPr lang="en-US" sz="2000" spc="200">
                  <a:solidFill>
                    <a:srgbClr val="000000"/>
                  </a:solidFill>
                  <a:latin typeface="Glacial Indifference Bold"/>
                </a:rPr>
                <a:t>03</a:t>
              </a:r>
            </a:p>
          </p:txBody>
        </p:sp>
        <p:sp>
          <p:nvSpPr>
            <p:cNvPr id="8" name="AutoShape 8"/>
            <p:cNvSpPr/>
            <p:nvPr/>
          </p:nvSpPr>
          <p:spPr>
            <a:xfrm rot="-5400000">
              <a:off x="194137" y="-16317"/>
              <a:ext cx="43972" cy="432247"/>
            </a:xfrm>
            <a:prstGeom prst="rect">
              <a:avLst/>
            </a:prstGeom>
            <a:solidFill>
              <a:srgbClr val="000000"/>
            </a:solidFill>
          </p:spPr>
        </p:sp>
      </p:grpSp>
      <p:pic>
        <p:nvPicPr>
          <p:cNvPr id="9" name="Picture 9"/>
          <p:cNvPicPr>
            <a:picLocks noChangeAspect="1"/>
          </p:cNvPicPr>
          <p:nvPr/>
        </p:nvPicPr>
        <p:blipFill>
          <a:blip r:embed="rId3">
            <a:extLst>
              <a:ext uri="{28A0092B-C50C-407E-A947-70E740481C1C}">
                <a14:useLocalDpi xmlns:a14="http://schemas.microsoft.com/office/drawing/2010/main" val="0"/>
              </a:ext>
            </a:extLst>
          </a:blip>
          <a:srcRect/>
          <a:stretch/>
        </p:blipFill>
        <p:spPr>
          <a:xfrm>
            <a:off x="1408919" y="2781300"/>
            <a:ext cx="7446968" cy="4953000"/>
          </a:xfrm>
          <a:prstGeom prst="rect">
            <a:avLst/>
          </a:prstGeom>
        </p:spPr>
      </p:pic>
      <p:pic>
        <p:nvPicPr>
          <p:cNvPr id="10" name="Picture 10"/>
          <p:cNvPicPr>
            <a:picLocks noChangeAspect="1"/>
          </p:cNvPicPr>
          <p:nvPr/>
        </p:nvPicPr>
        <p:blipFill>
          <a:blip r:embed="rId4"/>
          <a:srcRect/>
          <a:stretch>
            <a:fillRect/>
          </a:stretch>
        </p:blipFill>
        <p:spPr>
          <a:xfrm>
            <a:off x="17499545" y="9552243"/>
            <a:ext cx="394907" cy="262793"/>
          </a:xfrm>
          <a:prstGeom prst="rect">
            <a:avLst/>
          </a:prstGeom>
        </p:spPr>
      </p:pic>
      <p:grpSp>
        <p:nvGrpSpPr>
          <p:cNvPr id="11" name="Group 11"/>
          <p:cNvGrpSpPr/>
          <p:nvPr/>
        </p:nvGrpSpPr>
        <p:grpSpPr>
          <a:xfrm>
            <a:off x="9432114" y="2014436"/>
            <a:ext cx="6069091" cy="6327643"/>
            <a:chOff x="0" y="0"/>
            <a:chExt cx="8092121" cy="8436858"/>
          </a:xfrm>
        </p:grpSpPr>
        <p:sp>
          <p:nvSpPr>
            <p:cNvPr id="12" name="TextBox 12"/>
            <p:cNvSpPr txBox="1"/>
            <p:nvPr/>
          </p:nvSpPr>
          <p:spPr>
            <a:xfrm>
              <a:off x="0" y="2657194"/>
              <a:ext cx="8092121" cy="1738773"/>
            </a:xfrm>
            <a:prstGeom prst="rect">
              <a:avLst/>
            </a:prstGeom>
          </p:spPr>
          <p:txBody>
            <a:bodyPr lIns="0" tIns="0" rIns="0" bIns="0" rtlCol="0" anchor="t">
              <a:spAutoFit/>
            </a:bodyPr>
            <a:lstStyle/>
            <a:p>
              <a:pPr algn="ctr">
                <a:lnSpc>
                  <a:spcPts val="9900"/>
                </a:lnSpc>
              </a:pPr>
              <a:r>
                <a:rPr lang="en-US" sz="9000">
                  <a:solidFill>
                    <a:srgbClr val="000000"/>
                  </a:solidFill>
                  <a:latin typeface="Glacial Indifference"/>
                </a:rPr>
                <a:t>Introduction</a:t>
              </a:r>
            </a:p>
          </p:txBody>
        </p:sp>
        <p:sp>
          <p:nvSpPr>
            <p:cNvPr id="13" name="TextBox 13"/>
            <p:cNvSpPr txBox="1"/>
            <p:nvPr/>
          </p:nvSpPr>
          <p:spPr>
            <a:xfrm>
              <a:off x="2300380" y="4512543"/>
              <a:ext cx="3491361" cy="1250635"/>
            </a:xfrm>
            <a:prstGeom prst="rect">
              <a:avLst/>
            </a:prstGeom>
          </p:spPr>
          <p:txBody>
            <a:bodyPr lIns="0" tIns="0" rIns="0" bIns="0" rtlCol="0" anchor="t">
              <a:spAutoFit/>
            </a:bodyPr>
            <a:lstStyle/>
            <a:p>
              <a:pPr algn="ctr">
                <a:lnSpc>
                  <a:spcPts val="7150"/>
                </a:lnSpc>
              </a:pPr>
              <a:r>
                <a:rPr lang="en-US" sz="6500">
                  <a:solidFill>
                    <a:srgbClr val="000000"/>
                  </a:solidFill>
                  <a:latin typeface="Glacial Indifference"/>
                </a:rPr>
                <a:t>Part 01</a:t>
              </a:r>
            </a:p>
          </p:txBody>
        </p:sp>
        <p:sp>
          <p:nvSpPr>
            <p:cNvPr id="14" name="AutoShape 14"/>
            <p:cNvSpPr/>
            <p:nvPr/>
          </p:nvSpPr>
          <p:spPr>
            <a:xfrm rot="-10800000">
              <a:off x="4033361" y="0"/>
              <a:ext cx="12700" cy="1963215"/>
            </a:xfrm>
            <a:prstGeom prst="rect">
              <a:avLst/>
            </a:prstGeom>
            <a:solidFill>
              <a:srgbClr val="000000"/>
            </a:solidFill>
          </p:spPr>
        </p:sp>
        <p:sp>
          <p:nvSpPr>
            <p:cNvPr id="15" name="AutoShape 15"/>
            <p:cNvSpPr/>
            <p:nvPr/>
          </p:nvSpPr>
          <p:spPr>
            <a:xfrm rot="-10800000">
              <a:off x="4033361" y="6473642"/>
              <a:ext cx="12700" cy="1963215"/>
            </a:xfrm>
            <a:prstGeom prst="rect">
              <a:avLst/>
            </a:prstGeom>
            <a:solidFill>
              <a:srgbClr val="000000"/>
            </a:solidFill>
          </p:spPr>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5F5EF"/>
        </a:solidFill>
        <a:effectLst/>
      </p:bgPr>
    </p:bg>
    <p:spTree>
      <p:nvGrpSpPr>
        <p:cNvPr id="1" name=""/>
        <p:cNvGrpSpPr/>
        <p:nvPr/>
      </p:nvGrpSpPr>
      <p:grpSpPr>
        <a:xfrm>
          <a:off x="0" y="0"/>
          <a:ext cx="0" cy="0"/>
          <a:chOff x="0" y="0"/>
          <a:chExt cx="0" cy="0"/>
        </a:xfrm>
      </p:grpSpPr>
      <p:grpSp>
        <p:nvGrpSpPr>
          <p:cNvPr id="2" name="Group 2"/>
          <p:cNvGrpSpPr/>
          <p:nvPr/>
        </p:nvGrpSpPr>
        <p:grpSpPr>
          <a:xfrm>
            <a:off x="17499545" y="535253"/>
            <a:ext cx="493447" cy="493447"/>
            <a:chOff x="0" y="0"/>
            <a:chExt cx="657929" cy="657929"/>
          </a:xfrm>
        </p:grpSpPr>
        <p:grpSp>
          <p:nvGrpSpPr>
            <p:cNvPr id="3" name="Group 3"/>
            <p:cNvGrpSpPr>
              <a:grpSpLocks noChangeAspect="1"/>
            </p:cNvGrpSpPr>
            <p:nvPr/>
          </p:nvGrpSpPr>
          <p:grpSpPr>
            <a:xfrm>
              <a:off x="0" y="0"/>
              <a:ext cx="657929" cy="657929"/>
              <a:chOff x="0" y="0"/>
              <a:chExt cx="6355080" cy="6355080"/>
            </a:xfrm>
          </p:grpSpPr>
          <p:sp>
            <p:nvSpPr>
              <p:cNvPr id="4" name="Freeform 4"/>
              <p:cNvSpPr/>
              <p:nvPr/>
            </p:nvSpPr>
            <p:spPr>
              <a:xfrm>
                <a:off x="0" y="0"/>
                <a:ext cx="6355080" cy="6355080"/>
              </a:xfrm>
              <a:custGeom>
                <a:avLst/>
                <a:gdLst/>
                <a:ahLst/>
                <a:cxnLst/>
                <a:rect l="l" t="t" r="r" b="b"/>
                <a:pathLst>
                  <a:path w="6355080" h="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000000"/>
              </a:solidFill>
            </p:spPr>
          </p:sp>
        </p:grpSp>
        <p:pic>
          <p:nvPicPr>
            <p:cNvPr id="5" name="Picture 5"/>
            <p:cNvPicPr>
              <a:picLocks noChangeAspect="1"/>
            </p:cNvPicPr>
            <p:nvPr/>
          </p:nvPicPr>
          <p:blipFill>
            <a:blip r:embed="rId2"/>
            <a:srcRect/>
            <a:stretch>
              <a:fillRect/>
            </a:stretch>
          </p:blipFill>
          <p:spPr>
            <a:xfrm rot="5400000">
              <a:off x="109655" y="109655"/>
              <a:ext cx="438619" cy="438619"/>
            </a:xfrm>
            <a:prstGeom prst="rect">
              <a:avLst/>
            </a:prstGeom>
          </p:spPr>
        </p:pic>
      </p:grpSp>
      <p:grpSp>
        <p:nvGrpSpPr>
          <p:cNvPr id="6" name="Group 6"/>
          <p:cNvGrpSpPr/>
          <p:nvPr/>
        </p:nvGrpSpPr>
        <p:grpSpPr>
          <a:xfrm>
            <a:off x="1187631" y="3674021"/>
            <a:ext cx="4604065" cy="670751"/>
            <a:chOff x="0" y="0"/>
            <a:chExt cx="6138753" cy="894335"/>
          </a:xfrm>
        </p:grpSpPr>
        <p:grpSp>
          <p:nvGrpSpPr>
            <p:cNvPr id="7" name="Group 7"/>
            <p:cNvGrpSpPr/>
            <p:nvPr/>
          </p:nvGrpSpPr>
          <p:grpSpPr>
            <a:xfrm rot="5400000">
              <a:off x="97682" y="-97682"/>
              <a:ext cx="894335" cy="1089699"/>
              <a:chOff x="0" y="0"/>
              <a:chExt cx="2354580" cy="2868930"/>
            </a:xfrm>
          </p:grpSpPr>
          <p:sp>
            <p:nvSpPr>
              <p:cNvPr id="8" name="Freeform 8"/>
              <p:cNvSpPr/>
              <p:nvPr/>
            </p:nvSpPr>
            <p:spPr>
              <a:xfrm>
                <a:off x="0" y="0"/>
                <a:ext cx="2353310" cy="2868930"/>
              </a:xfrm>
              <a:custGeom>
                <a:avLst/>
                <a:gdLst/>
                <a:ahLst/>
                <a:cxnLst/>
                <a:rect l="l" t="t" r="r" b="b"/>
                <a:pathLst>
                  <a:path w="2353310" h="2868930">
                    <a:moveTo>
                      <a:pt x="784860" y="2801620"/>
                    </a:moveTo>
                    <a:cubicBezTo>
                      <a:pt x="905510" y="2842260"/>
                      <a:pt x="1042670" y="2868930"/>
                      <a:pt x="1177290" y="2868930"/>
                    </a:cubicBezTo>
                    <a:cubicBezTo>
                      <a:pt x="1311910" y="2868930"/>
                      <a:pt x="1441450" y="2846070"/>
                      <a:pt x="1560830" y="2805430"/>
                    </a:cubicBezTo>
                    <a:cubicBezTo>
                      <a:pt x="1563370" y="2804160"/>
                      <a:pt x="1565910" y="2804160"/>
                      <a:pt x="1568450" y="2802890"/>
                    </a:cubicBezTo>
                    <a:cubicBezTo>
                      <a:pt x="2016760" y="2640330"/>
                      <a:pt x="2346960" y="2211070"/>
                      <a:pt x="2353310" y="1709420"/>
                    </a:cubicBezTo>
                    <a:lnTo>
                      <a:pt x="2353310" y="0"/>
                    </a:lnTo>
                    <a:lnTo>
                      <a:pt x="0" y="0"/>
                    </a:lnTo>
                    <a:lnTo>
                      <a:pt x="0" y="1708150"/>
                    </a:lnTo>
                    <a:cubicBezTo>
                      <a:pt x="6350" y="2213610"/>
                      <a:pt x="331470" y="2642870"/>
                      <a:pt x="784860" y="2801620"/>
                    </a:cubicBezTo>
                    <a:close/>
                  </a:path>
                </a:pathLst>
              </a:custGeom>
              <a:solidFill>
                <a:srgbClr val="000000"/>
              </a:solidFill>
            </p:spPr>
          </p:sp>
        </p:grpSp>
        <p:grpSp>
          <p:nvGrpSpPr>
            <p:cNvPr id="9" name="Group 9"/>
            <p:cNvGrpSpPr/>
            <p:nvPr/>
          </p:nvGrpSpPr>
          <p:grpSpPr>
            <a:xfrm rot="-5400000">
              <a:off x="5146736" y="-97682"/>
              <a:ext cx="894335" cy="1089699"/>
              <a:chOff x="0" y="0"/>
              <a:chExt cx="2354580" cy="2868930"/>
            </a:xfrm>
          </p:grpSpPr>
          <p:sp>
            <p:nvSpPr>
              <p:cNvPr id="10" name="Freeform 10"/>
              <p:cNvSpPr/>
              <p:nvPr/>
            </p:nvSpPr>
            <p:spPr>
              <a:xfrm>
                <a:off x="0" y="0"/>
                <a:ext cx="2353310" cy="2868930"/>
              </a:xfrm>
              <a:custGeom>
                <a:avLst/>
                <a:gdLst/>
                <a:ahLst/>
                <a:cxnLst/>
                <a:rect l="l" t="t" r="r" b="b"/>
                <a:pathLst>
                  <a:path w="2353310" h="2868930">
                    <a:moveTo>
                      <a:pt x="784860" y="2801620"/>
                    </a:moveTo>
                    <a:cubicBezTo>
                      <a:pt x="905510" y="2842260"/>
                      <a:pt x="1042670" y="2868930"/>
                      <a:pt x="1177290" y="2868930"/>
                    </a:cubicBezTo>
                    <a:cubicBezTo>
                      <a:pt x="1311910" y="2868930"/>
                      <a:pt x="1441450" y="2846070"/>
                      <a:pt x="1560830" y="2805430"/>
                    </a:cubicBezTo>
                    <a:cubicBezTo>
                      <a:pt x="1563370" y="2804160"/>
                      <a:pt x="1565910" y="2804160"/>
                      <a:pt x="1568450" y="2802890"/>
                    </a:cubicBezTo>
                    <a:cubicBezTo>
                      <a:pt x="2016760" y="2640330"/>
                      <a:pt x="2346960" y="2211070"/>
                      <a:pt x="2353310" y="1709420"/>
                    </a:cubicBezTo>
                    <a:lnTo>
                      <a:pt x="2353310" y="0"/>
                    </a:lnTo>
                    <a:lnTo>
                      <a:pt x="0" y="0"/>
                    </a:lnTo>
                    <a:lnTo>
                      <a:pt x="0" y="1708150"/>
                    </a:lnTo>
                    <a:cubicBezTo>
                      <a:pt x="6350" y="2213610"/>
                      <a:pt x="331470" y="2642870"/>
                      <a:pt x="784860" y="2801620"/>
                    </a:cubicBezTo>
                    <a:close/>
                  </a:path>
                </a:pathLst>
              </a:custGeom>
              <a:solidFill>
                <a:srgbClr val="000000"/>
              </a:solidFill>
            </p:spPr>
          </p:sp>
        </p:grpSp>
        <p:grpSp>
          <p:nvGrpSpPr>
            <p:cNvPr id="11" name="Group 11"/>
            <p:cNvGrpSpPr/>
            <p:nvPr/>
          </p:nvGrpSpPr>
          <p:grpSpPr>
            <a:xfrm>
              <a:off x="698002" y="0"/>
              <a:ext cx="4895902" cy="894335"/>
              <a:chOff x="0" y="0"/>
              <a:chExt cx="1133005" cy="206966"/>
            </a:xfrm>
          </p:grpSpPr>
          <p:sp>
            <p:nvSpPr>
              <p:cNvPr id="12" name="Freeform 12"/>
              <p:cNvSpPr/>
              <p:nvPr/>
            </p:nvSpPr>
            <p:spPr>
              <a:xfrm>
                <a:off x="0" y="0"/>
                <a:ext cx="1133005" cy="206966"/>
              </a:xfrm>
              <a:custGeom>
                <a:avLst/>
                <a:gdLst/>
                <a:ahLst/>
                <a:cxnLst/>
                <a:rect l="l" t="t" r="r" b="b"/>
                <a:pathLst>
                  <a:path w="1133005" h="206966">
                    <a:moveTo>
                      <a:pt x="0" y="0"/>
                    </a:moveTo>
                    <a:lnTo>
                      <a:pt x="1133005" y="0"/>
                    </a:lnTo>
                    <a:lnTo>
                      <a:pt x="1133005" y="206966"/>
                    </a:lnTo>
                    <a:lnTo>
                      <a:pt x="0" y="206966"/>
                    </a:lnTo>
                    <a:close/>
                  </a:path>
                </a:pathLst>
              </a:custGeom>
              <a:solidFill>
                <a:srgbClr val="000000"/>
              </a:solidFill>
            </p:spPr>
          </p:sp>
        </p:grpSp>
      </p:grpSp>
      <p:sp>
        <p:nvSpPr>
          <p:cNvPr id="13" name="TextBox 13"/>
          <p:cNvSpPr txBox="1"/>
          <p:nvPr/>
        </p:nvSpPr>
        <p:spPr>
          <a:xfrm>
            <a:off x="1187631" y="2094913"/>
            <a:ext cx="7146415" cy="1285029"/>
          </a:xfrm>
          <a:prstGeom prst="rect">
            <a:avLst/>
          </a:prstGeom>
        </p:spPr>
        <p:txBody>
          <a:bodyPr lIns="0" tIns="0" rIns="0" bIns="0" rtlCol="0" anchor="t">
            <a:spAutoFit/>
          </a:bodyPr>
          <a:lstStyle/>
          <a:p>
            <a:pPr>
              <a:lnSpc>
                <a:spcPts val="9900"/>
              </a:lnSpc>
            </a:pPr>
            <a:r>
              <a:rPr lang="en-US" sz="9000">
                <a:solidFill>
                  <a:srgbClr val="000000"/>
                </a:solidFill>
                <a:latin typeface="Glacial Indifference"/>
              </a:rPr>
              <a:t>Background</a:t>
            </a:r>
          </a:p>
        </p:txBody>
      </p:sp>
      <p:grpSp>
        <p:nvGrpSpPr>
          <p:cNvPr id="15" name="Group 15"/>
          <p:cNvGrpSpPr/>
          <p:nvPr/>
        </p:nvGrpSpPr>
        <p:grpSpPr>
          <a:xfrm>
            <a:off x="17144897" y="4848912"/>
            <a:ext cx="749555" cy="294588"/>
            <a:chOff x="0" y="0"/>
            <a:chExt cx="999406" cy="392784"/>
          </a:xfrm>
        </p:grpSpPr>
        <p:sp>
          <p:nvSpPr>
            <p:cNvPr id="16" name="TextBox 16"/>
            <p:cNvSpPr txBox="1"/>
            <p:nvPr/>
          </p:nvSpPr>
          <p:spPr>
            <a:xfrm>
              <a:off x="394147" y="-19050"/>
              <a:ext cx="605260" cy="411834"/>
            </a:xfrm>
            <a:prstGeom prst="rect">
              <a:avLst/>
            </a:prstGeom>
          </p:spPr>
          <p:txBody>
            <a:bodyPr lIns="0" tIns="0" rIns="0" bIns="0" rtlCol="0" anchor="t">
              <a:spAutoFit/>
            </a:bodyPr>
            <a:lstStyle/>
            <a:p>
              <a:pPr algn="r">
                <a:lnSpc>
                  <a:spcPts val="2400"/>
                </a:lnSpc>
              </a:pPr>
              <a:r>
                <a:rPr lang="en-US" sz="2000" spc="200">
                  <a:solidFill>
                    <a:srgbClr val="000000"/>
                  </a:solidFill>
                  <a:latin typeface="Glacial Indifference Bold"/>
                </a:rPr>
                <a:t>04</a:t>
              </a:r>
            </a:p>
          </p:txBody>
        </p:sp>
        <p:sp>
          <p:nvSpPr>
            <p:cNvPr id="17" name="AutoShape 17"/>
            <p:cNvSpPr/>
            <p:nvPr/>
          </p:nvSpPr>
          <p:spPr>
            <a:xfrm rot="-5400000">
              <a:off x="194137" y="-16317"/>
              <a:ext cx="43972" cy="432247"/>
            </a:xfrm>
            <a:prstGeom prst="rect">
              <a:avLst/>
            </a:prstGeom>
            <a:solidFill>
              <a:srgbClr val="000000"/>
            </a:solidFill>
          </p:spPr>
        </p:sp>
      </p:grpSp>
      <p:sp>
        <p:nvSpPr>
          <p:cNvPr id="19" name="TextBox 19"/>
          <p:cNvSpPr txBox="1"/>
          <p:nvPr/>
        </p:nvSpPr>
        <p:spPr>
          <a:xfrm>
            <a:off x="1450460" y="3804505"/>
            <a:ext cx="3932599" cy="381433"/>
          </a:xfrm>
          <a:prstGeom prst="rect">
            <a:avLst/>
          </a:prstGeom>
        </p:spPr>
        <p:txBody>
          <a:bodyPr lIns="0" tIns="0" rIns="0" bIns="0" rtlCol="0" anchor="t">
            <a:spAutoFit/>
          </a:bodyPr>
          <a:lstStyle/>
          <a:p>
            <a:pPr algn="ctr">
              <a:lnSpc>
                <a:spcPts val="3112"/>
              </a:lnSpc>
            </a:pPr>
            <a:r>
              <a:rPr lang="en-US" sz="2394" spc="95">
                <a:solidFill>
                  <a:srgbClr val="FFFFFF"/>
                </a:solidFill>
                <a:latin typeface="Open Sauce Light"/>
              </a:rPr>
              <a:t>Overview of the project</a:t>
            </a:r>
          </a:p>
        </p:txBody>
      </p:sp>
      <p:pic>
        <p:nvPicPr>
          <p:cNvPr id="20" name="Picture 20"/>
          <p:cNvPicPr>
            <a:picLocks noChangeAspect="1"/>
          </p:cNvPicPr>
          <p:nvPr/>
        </p:nvPicPr>
        <p:blipFill>
          <a:blip r:embed="rId3"/>
          <a:srcRect/>
          <a:stretch>
            <a:fillRect/>
          </a:stretch>
        </p:blipFill>
        <p:spPr>
          <a:xfrm>
            <a:off x="17499545" y="9552243"/>
            <a:ext cx="394907" cy="262793"/>
          </a:xfrm>
          <a:prstGeom prst="rect">
            <a:avLst/>
          </a:prstGeom>
        </p:spPr>
      </p:pic>
      <p:sp>
        <p:nvSpPr>
          <p:cNvPr id="14" name="TextBox 13">
            <a:extLst>
              <a:ext uri="{FF2B5EF4-FFF2-40B4-BE49-F238E27FC236}">
                <a16:creationId xmlns:a16="http://schemas.microsoft.com/office/drawing/2014/main" id="{E71D8631-5E0B-4621-A91A-77A8DB49E6F0}"/>
              </a:ext>
            </a:extLst>
          </p:cNvPr>
          <p:cNvSpPr txBox="1"/>
          <p:nvPr/>
        </p:nvSpPr>
        <p:spPr>
          <a:xfrm>
            <a:off x="1450460" y="4834625"/>
            <a:ext cx="15465940" cy="3693319"/>
          </a:xfrm>
          <a:prstGeom prst="rect">
            <a:avLst/>
          </a:prstGeom>
          <a:noFill/>
        </p:spPr>
        <p:txBody>
          <a:bodyPr wrap="square" rtlCol="0">
            <a:spAutoFit/>
          </a:bodyPr>
          <a:lstStyle/>
          <a:p>
            <a:pPr algn="just"/>
            <a:r>
              <a:rPr lang="en-GB" sz="2400" dirty="0">
                <a:effectLst/>
                <a:latin typeface="Times New Roman" panose="02020603050405020304" pitchFamily="18" charset="0"/>
                <a:ea typeface="Times New Roman" panose="02020603050405020304" pitchFamily="18" charset="0"/>
              </a:rPr>
              <a:t>Today’s, technology is much advanced, created many ways for human beings to live their lives on their own. One of the most interesting technology is controlling such things with brain which are not even the body parts. </a:t>
            </a:r>
          </a:p>
          <a:p>
            <a:pPr algn="just"/>
            <a:endParaRPr lang="en-GB" sz="2400" dirty="0">
              <a:effectLst/>
              <a:latin typeface="Times New Roman" panose="02020603050405020304" pitchFamily="18" charset="0"/>
              <a:ea typeface="Times New Roman" panose="02020603050405020304" pitchFamily="18" charset="0"/>
            </a:endParaRPr>
          </a:p>
          <a:p>
            <a:pPr algn="just"/>
            <a:r>
              <a:rPr lang="en-GB" sz="2400" dirty="0">
                <a:effectLst/>
                <a:latin typeface="Times New Roman" panose="02020603050405020304" pitchFamily="18" charset="0"/>
                <a:ea typeface="Times New Roman" panose="02020603050405020304" pitchFamily="18" charset="0"/>
              </a:rPr>
              <a:t>Human brain is made-up of billions of cells called neurons and these neurons use electricity to communicate with each other. Electrical activity called brainwaves or Electroencephalogram (EEG) signals is a technique to measure the electrical activity of brain. For recording electrical activity EEG headset is used. EEG headset convert data into packets, transmits through wireless medium (Bluetooth). Brain Computer Interface BCI system provides communicating means between headset and laptop. Brainwaves are then translated to corresponding commands through software lastly microcontroller controls external system.</a:t>
            </a:r>
            <a:endParaRPr lang="en-US" sz="2400" dirty="0">
              <a:effectLst/>
              <a:latin typeface="Times New Roman" panose="02020603050405020304" pitchFamily="18" charset="0"/>
              <a:ea typeface="Times New Roman" panose="02020603050405020304" pitchFamily="18" charset="0"/>
            </a:endParaRPr>
          </a:p>
          <a:p>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DF2B"/>
        </a:solidFill>
        <a:effectLst/>
      </p:bgPr>
    </p:bg>
    <p:spTree>
      <p:nvGrpSpPr>
        <p:cNvPr id="1" name=""/>
        <p:cNvGrpSpPr/>
        <p:nvPr/>
      </p:nvGrpSpPr>
      <p:grpSpPr>
        <a:xfrm>
          <a:off x="0" y="0"/>
          <a:ext cx="0" cy="0"/>
          <a:chOff x="0" y="0"/>
          <a:chExt cx="0" cy="0"/>
        </a:xfrm>
      </p:grpSpPr>
      <p:grpSp>
        <p:nvGrpSpPr>
          <p:cNvPr id="2" name="Group 2"/>
          <p:cNvGrpSpPr/>
          <p:nvPr/>
        </p:nvGrpSpPr>
        <p:grpSpPr>
          <a:xfrm>
            <a:off x="17499545" y="535253"/>
            <a:ext cx="493447" cy="493447"/>
            <a:chOff x="0" y="0"/>
            <a:chExt cx="657929" cy="657929"/>
          </a:xfrm>
        </p:grpSpPr>
        <p:grpSp>
          <p:nvGrpSpPr>
            <p:cNvPr id="3" name="Group 3"/>
            <p:cNvGrpSpPr>
              <a:grpSpLocks noChangeAspect="1"/>
            </p:cNvGrpSpPr>
            <p:nvPr/>
          </p:nvGrpSpPr>
          <p:grpSpPr>
            <a:xfrm>
              <a:off x="0" y="0"/>
              <a:ext cx="657929" cy="657929"/>
              <a:chOff x="0" y="0"/>
              <a:chExt cx="6355080" cy="6355080"/>
            </a:xfrm>
          </p:grpSpPr>
          <p:sp>
            <p:nvSpPr>
              <p:cNvPr id="4" name="Freeform 4"/>
              <p:cNvSpPr/>
              <p:nvPr/>
            </p:nvSpPr>
            <p:spPr>
              <a:xfrm>
                <a:off x="0" y="0"/>
                <a:ext cx="6355080" cy="6355080"/>
              </a:xfrm>
              <a:custGeom>
                <a:avLst/>
                <a:gdLst/>
                <a:ahLst/>
                <a:cxnLst/>
                <a:rect l="l" t="t" r="r" b="b"/>
                <a:pathLst>
                  <a:path w="6355080" h="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000000"/>
              </a:solidFill>
            </p:spPr>
          </p:sp>
        </p:grpSp>
        <p:pic>
          <p:nvPicPr>
            <p:cNvPr id="5" name="Picture 5"/>
            <p:cNvPicPr>
              <a:picLocks noChangeAspect="1"/>
            </p:cNvPicPr>
            <p:nvPr/>
          </p:nvPicPr>
          <p:blipFill>
            <a:blip r:embed="rId2"/>
            <a:srcRect/>
            <a:stretch>
              <a:fillRect/>
            </a:stretch>
          </p:blipFill>
          <p:spPr>
            <a:xfrm rot="5400000">
              <a:off x="109655" y="109655"/>
              <a:ext cx="438619" cy="438619"/>
            </a:xfrm>
            <a:prstGeom prst="rect">
              <a:avLst/>
            </a:prstGeom>
          </p:spPr>
        </p:pic>
      </p:grpSp>
      <p:grpSp>
        <p:nvGrpSpPr>
          <p:cNvPr id="6" name="Group 6"/>
          <p:cNvGrpSpPr/>
          <p:nvPr/>
        </p:nvGrpSpPr>
        <p:grpSpPr>
          <a:xfrm>
            <a:off x="17144897" y="4848912"/>
            <a:ext cx="749555" cy="294588"/>
            <a:chOff x="0" y="0"/>
            <a:chExt cx="999406" cy="392784"/>
          </a:xfrm>
        </p:grpSpPr>
        <p:sp>
          <p:nvSpPr>
            <p:cNvPr id="7" name="TextBox 7"/>
            <p:cNvSpPr txBox="1"/>
            <p:nvPr/>
          </p:nvSpPr>
          <p:spPr>
            <a:xfrm>
              <a:off x="394147" y="-19050"/>
              <a:ext cx="605260" cy="411834"/>
            </a:xfrm>
            <a:prstGeom prst="rect">
              <a:avLst/>
            </a:prstGeom>
          </p:spPr>
          <p:txBody>
            <a:bodyPr lIns="0" tIns="0" rIns="0" bIns="0" rtlCol="0" anchor="t">
              <a:spAutoFit/>
            </a:bodyPr>
            <a:lstStyle/>
            <a:p>
              <a:pPr algn="r">
                <a:lnSpc>
                  <a:spcPts val="2400"/>
                </a:lnSpc>
              </a:pPr>
              <a:r>
                <a:rPr lang="en-US" sz="2000" spc="200">
                  <a:solidFill>
                    <a:srgbClr val="000000"/>
                  </a:solidFill>
                  <a:latin typeface="Glacial Indifference Bold"/>
                </a:rPr>
                <a:t>06</a:t>
              </a:r>
            </a:p>
          </p:txBody>
        </p:sp>
        <p:sp>
          <p:nvSpPr>
            <p:cNvPr id="8" name="AutoShape 8"/>
            <p:cNvSpPr/>
            <p:nvPr/>
          </p:nvSpPr>
          <p:spPr>
            <a:xfrm rot="-5400000">
              <a:off x="194137" y="-16317"/>
              <a:ext cx="43972" cy="432247"/>
            </a:xfrm>
            <a:prstGeom prst="rect">
              <a:avLst/>
            </a:prstGeom>
            <a:solidFill>
              <a:srgbClr val="000000"/>
            </a:solidFill>
          </p:spPr>
        </p:sp>
      </p:grpSp>
      <p:grpSp>
        <p:nvGrpSpPr>
          <p:cNvPr id="9" name="Group 9"/>
          <p:cNvGrpSpPr/>
          <p:nvPr/>
        </p:nvGrpSpPr>
        <p:grpSpPr>
          <a:xfrm>
            <a:off x="1887859" y="3458169"/>
            <a:ext cx="6276620" cy="3370662"/>
            <a:chOff x="0" y="0"/>
            <a:chExt cx="8368827" cy="4494216"/>
          </a:xfrm>
        </p:grpSpPr>
        <p:sp>
          <p:nvSpPr>
            <p:cNvPr id="10" name="TextBox 10"/>
            <p:cNvSpPr txBox="1"/>
            <p:nvPr/>
          </p:nvSpPr>
          <p:spPr>
            <a:xfrm>
              <a:off x="0" y="76200"/>
              <a:ext cx="8368827" cy="1738773"/>
            </a:xfrm>
            <a:prstGeom prst="rect">
              <a:avLst/>
            </a:prstGeom>
          </p:spPr>
          <p:txBody>
            <a:bodyPr lIns="0" tIns="0" rIns="0" bIns="0" rtlCol="0" anchor="t">
              <a:spAutoFit/>
            </a:bodyPr>
            <a:lstStyle/>
            <a:p>
              <a:pPr>
                <a:lnSpc>
                  <a:spcPts val="9900"/>
                </a:lnSpc>
              </a:pPr>
              <a:r>
                <a:rPr lang="en-US" sz="9000">
                  <a:solidFill>
                    <a:srgbClr val="000000"/>
                  </a:solidFill>
                  <a:latin typeface="Glacial Indifference"/>
                </a:rPr>
                <a:t>Objectives</a:t>
              </a:r>
            </a:p>
          </p:txBody>
        </p:sp>
        <p:sp>
          <p:nvSpPr>
            <p:cNvPr id="11" name="TextBox 11"/>
            <p:cNvSpPr txBox="1"/>
            <p:nvPr/>
          </p:nvSpPr>
          <p:spPr>
            <a:xfrm>
              <a:off x="0" y="2068677"/>
              <a:ext cx="7409956" cy="2425539"/>
            </a:xfrm>
            <a:prstGeom prst="rect">
              <a:avLst/>
            </a:prstGeom>
          </p:spPr>
          <p:txBody>
            <a:bodyPr lIns="0" tIns="0" rIns="0" bIns="0" rtlCol="0" anchor="t">
              <a:spAutoFit/>
            </a:bodyPr>
            <a:lstStyle/>
            <a:p>
              <a:pPr>
                <a:lnSpc>
                  <a:spcPts val="7150"/>
                </a:lnSpc>
              </a:pPr>
              <a:r>
                <a:rPr lang="en-US" sz="6500">
                  <a:solidFill>
                    <a:srgbClr val="000000"/>
                  </a:solidFill>
                  <a:latin typeface="Glacial Indifference"/>
                </a:rPr>
                <a:t>What we want to achieve</a:t>
              </a:r>
            </a:p>
          </p:txBody>
        </p:sp>
      </p:grpSp>
      <p:pic>
        <p:nvPicPr>
          <p:cNvPr id="18" name="Picture 18"/>
          <p:cNvPicPr>
            <a:picLocks noChangeAspect="1"/>
          </p:cNvPicPr>
          <p:nvPr/>
        </p:nvPicPr>
        <p:blipFill>
          <a:blip r:embed="rId3"/>
          <a:srcRect/>
          <a:stretch>
            <a:fillRect/>
          </a:stretch>
        </p:blipFill>
        <p:spPr>
          <a:xfrm>
            <a:off x="17499545" y="9552243"/>
            <a:ext cx="394907" cy="262793"/>
          </a:xfrm>
          <a:prstGeom prst="rect">
            <a:avLst/>
          </a:prstGeom>
        </p:spPr>
      </p:pic>
      <p:sp>
        <p:nvSpPr>
          <p:cNvPr id="20" name="TextBox 19">
            <a:extLst>
              <a:ext uri="{FF2B5EF4-FFF2-40B4-BE49-F238E27FC236}">
                <a16:creationId xmlns:a16="http://schemas.microsoft.com/office/drawing/2014/main" id="{6F148374-475D-4032-9C08-DA3DC1A03C2F}"/>
              </a:ext>
            </a:extLst>
          </p:cNvPr>
          <p:cNvSpPr txBox="1"/>
          <p:nvPr/>
        </p:nvSpPr>
        <p:spPr>
          <a:xfrm>
            <a:off x="8804771" y="1805925"/>
            <a:ext cx="8035429" cy="1141146"/>
          </a:xfrm>
          <a:prstGeom prst="rect">
            <a:avLst/>
          </a:prstGeom>
          <a:noFill/>
        </p:spPr>
        <p:txBody>
          <a:bodyPr wrap="square">
            <a:spAutoFit/>
          </a:bodyPr>
          <a:lstStyle/>
          <a:p>
            <a:pPr marR="0" lvl="0" rtl="0">
              <a:lnSpc>
                <a:spcPct val="150000"/>
              </a:lnSpc>
              <a:spcBef>
                <a:spcPts val="0"/>
              </a:spcBef>
              <a:spcAft>
                <a:spcPts val="0"/>
              </a:spcAft>
            </a:pPr>
            <a:r>
              <a:rPr lang="en-US" sz="2400" dirty="0">
                <a:effectLst/>
                <a:latin typeface="Times New Roman" panose="02020603050405020304" pitchFamily="18" charset="0"/>
                <a:ea typeface="Calibri" panose="020F0502020204030204" pitchFamily="34" charset="0"/>
                <a:cs typeface="Arial" panose="020B0604020202020204" pitchFamily="34" charset="0"/>
              </a:rPr>
              <a:t>The main objective is to design a system that supports  patients by processing EEG signals.</a:t>
            </a:r>
            <a:endParaRPr lang="en-US" sz="20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22" name="TextBox 21">
            <a:extLst>
              <a:ext uri="{FF2B5EF4-FFF2-40B4-BE49-F238E27FC236}">
                <a16:creationId xmlns:a16="http://schemas.microsoft.com/office/drawing/2014/main" id="{26E92932-B738-4239-AD38-B0FCACE0A236}"/>
              </a:ext>
            </a:extLst>
          </p:cNvPr>
          <p:cNvSpPr txBox="1"/>
          <p:nvPr/>
        </p:nvSpPr>
        <p:spPr>
          <a:xfrm>
            <a:off x="8804771" y="4134705"/>
            <a:ext cx="8694774" cy="1695144"/>
          </a:xfrm>
          <a:prstGeom prst="rect">
            <a:avLst/>
          </a:prstGeom>
          <a:noFill/>
        </p:spPr>
        <p:txBody>
          <a:bodyPr wrap="square">
            <a:spAutoFit/>
          </a:bodyPr>
          <a:lstStyle/>
          <a:p>
            <a:pPr marR="0" lvl="0" rtl="0">
              <a:lnSpc>
                <a:spcPct val="150000"/>
              </a:lnSpc>
              <a:spcBef>
                <a:spcPts val="0"/>
              </a:spcBef>
              <a:spcAft>
                <a:spcPts val="0"/>
              </a:spcAft>
            </a:pPr>
            <a:r>
              <a:rPr lang="en-US" sz="2400" dirty="0">
                <a:effectLst/>
                <a:latin typeface="Times New Roman" panose="02020603050405020304" pitchFamily="18" charset="0"/>
                <a:ea typeface="Calibri" panose="020F0502020204030204" pitchFamily="34" charset="0"/>
                <a:cs typeface="Arial" panose="020B0604020202020204" pitchFamily="34" charset="0"/>
              </a:rPr>
              <a:t>The secondary objective is to control external devices. Application of EEG based control is beneficial as it permits machines and people to flawlessly work together towards a common goal.</a:t>
            </a:r>
            <a:endParaRPr lang="en-US" sz="20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24" name="TextBox 23">
            <a:extLst>
              <a:ext uri="{FF2B5EF4-FFF2-40B4-BE49-F238E27FC236}">
                <a16:creationId xmlns:a16="http://schemas.microsoft.com/office/drawing/2014/main" id="{53FB465B-29C3-454B-ACE5-BC823183E6EE}"/>
              </a:ext>
            </a:extLst>
          </p:cNvPr>
          <p:cNvSpPr txBox="1"/>
          <p:nvPr/>
        </p:nvSpPr>
        <p:spPr>
          <a:xfrm>
            <a:off x="8774291" y="6430446"/>
            <a:ext cx="8807495" cy="1695144"/>
          </a:xfrm>
          <a:prstGeom prst="rect">
            <a:avLst/>
          </a:prstGeom>
          <a:noFill/>
        </p:spPr>
        <p:txBody>
          <a:bodyPr wrap="square">
            <a:spAutoFit/>
          </a:bodyPr>
          <a:lstStyle/>
          <a:p>
            <a:pPr marR="0" lvl="0" rtl="0">
              <a:lnSpc>
                <a:spcPct val="150000"/>
              </a:lnSpc>
              <a:spcBef>
                <a:spcPts val="0"/>
              </a:spcBef>
              <a:spcAft>
                <a:spcPts val="0"/>
              </a:spcAft>
            </a:pPr>
            <a:r>
              <a:rPr lang="en-US" sz="2400" dirty="0">
                <a:effectLst/>
                <a:latin typeface="Times New Roman" panose="02020603050405020304" pitchFamily="18" charset="0"/>
                <a:ea typeface="Calibri" panose="020F0502020204030204" pitchFamily="34" charset="0"/>
                <a:cs typeface="Arial" panose="020B0604020202020204" pitchFamily="34" charset="0"/>
              </a:rPr>
              <a:t>More advance benefits would involve the prediction of epilepsy episodes by acquiring several patient data and analyzing with respect to age, gender, locality and patient history parameters etc. </a:t>
            </a:r>
            <a:endParaRPr lang="en-US" sz="2000" dirty="0">
              <a:effectLst/>
              <a:latin typeface="Calibri" panose="020F0502020204030204" pitchFamily="34" charset="0"/>
              <a:ea typeface="Calibri" panose="020F0502020204030204" pitchFamily="34" charset="0"/>
              <a:cs typeface="Arial" panose="020B0604020202020204" pitchFamily="34"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B48AB"/>
        </a:solidFill>
        <a:effectLst/>
      </p:bgPr>
    </p:bg>
    <p:spTree>
      <p:nvGrpSpPr>
        <p:cNvPr id="1" name=""/>
        <p:cNvGrpSpPr/>
        <p:nvPr/>
      </p:nvGrpSpPr>
      <p:grpSpPr>
        <a:xfrm>
          <a:off x="0" y="0"/>
          <a:ext cx="0" cy="0"/>
          <a:chOff x="0" y="0"/>
          <a:chExt cx="0" cy="0"/>
        </a:xfrm>
      </p:grpSpPr>
      <p:grpSp>
        <p:nvGrpSpPr>
          <p:cNvPr id="2" name="Group 2"/>
          <p:cNvGrpSpPr/>
          <p:nvPr/>
        </p:nvGrpSpPr>
        <p:grpSpPr>
          <a:xfrm>
            <a:off x="17499545" y="535253"/>
            <a:ext cx="493447" cy="493447"/>
            <a:chOff x="0" y="0"/>
            <a:chExt cx="657929" cy="657929"/>
          </a:xfrm>
        </p:grpSpPr>
        <p:grpSp>
          <p:nvGrpSpPr>
            <p:cNvPr id="3" name="Group 3"/>
            <p:cNvGrpSpPr>
              <a:grpSpLocks noChangeAspect="1"/>
            </p:cNvGrpSpPr>
            <p:nvPr/>
          </p:nvGrpSpPr>
          <p:grpSpPr>
            <a:xfrm>
              <a:off x="0" y="0"/>
              <a:ext cx="657929" cy="657929"/>
              <a:chOff x="0" y="0"/>
              <a:chExt cx="6355080" cy="6355080"/>
            </a:xfrm>
          </p:grpSpPr>
          <p:sp>
            <p:nvSpPr>
              <p:cNvPr id="4" name="Freeform 4"/>
              <p:cNvSpPr/>
              <p:nvPr/>
            </p:nvSpPr>
            <p:spPr>
              <a:xfrm>
                <a:off x="0" y="0"/>
                <a:ext cx="6355080" cy="6355080"/>
              </a:xfrm>
              <a:custGeom>
                <a:avLst/>
                <a:gdLst/>
                <a:ahLst/>
                <a:cxnLst/>
                <a:rect l="l" t="t" r="r" b="b"/>
                <a:pathLst>
                  <a:path w="6355080" h="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FFFFFF"/>
              </a:solidFill>
            </p:spPr>
          </p:sp>
        </p:grpSp>
        <p:pic>
          <p:nvPicPr>
            <p:cNvPr id="5" name="Picture 5"/>
            <p:cNvPicPr>
              <a:picLocks noChangeAspect="1"/>
            </p:cNvPicPr>
            <p:nvPr/>
          </p:nvPicPr>
          <p:blipFill>
            <a:blip r:embed="rId2"/>
            <a:srcRect/>
            <a:stretch>
              <a:fillRect/>
            </a:stretch>
          </p:blipFill>
          <p:spPr>
            <a:xfrm rot="5400000">
              <a:off x="109655" y="109655"/>
              <a:ext cx="438619" cy="438619"/>
            </a:xfrm>
            <a:prstGeom prst="rect">
              <a:avLst/>
            </a:prstGeom>
          </p:spPr>
        </p:pic>
      </p:grpSp>
      <p:grpSp>
        <p:nvGrpSpPr>
          <p:cNvPr id="6" name="Group 6"/>
          <p:cNvGrpSpPr/>
          <p:nvPr/>
        </p:nvGrpSpPr>
        <p:grpSpPr>
          <a:xfrm>
            <a:off x="17144897" y="4848912"/>
            <a:ext cx="749555" cy="294588"/>
            <a:chOff x="0" y="0"/>
            <a:chExt cx="999406" cy="392784"/>
          </a:xfrm>
        </p:grpSpPr>
        <p:sp>
          <p:nvSpPr>
            <p:cNvPr id="7" name="TextBox 7"/>
            <p:cNvSpPr txBox="1"/>
            <p:nvPr/>
          </p:nvSpPr>
          <p:spPr>
            <a:xfrm>
              <a:off x="394147" y="-19050"/>
              <a:ext cx="605260" cy="411834"/>
            </a:xfrm>
            <a:prstGeom prst="rect">
              <a:avLst/>
            </a:prstGeom>
          </p:spPr>
          <p:txBody>
            <a:bodyPr lIns="0" tIns="0" rIns="0" bIns="0" rtlCol="0" anchor="t">
              <a:spAutoFit/>
            </a:bodyPr>
            <a:lstStyle/>
            <a:p>
              <a:pPr algn="r">
                <a:lnSpc>
                  <a:spcPts val="2400"/>
                </a:lnSpc>
              </a:pPr>
              <a:r>
                <a:rPr lang="en-US" sz="2000" spc="200" dirty="0">
                  <a:solidFill>
                    <a:srgbClr val="FFFFFF"/>
                  </a:solidFill>
                  <a:latin typeface="Glacial Indifference Bold"/>
                </a:rPr>
                <a:t>07</a:t>
              </a:r>
            </a:p>
          </p:txBody>
        </p:sp>
        <p:sp>
          <p:nvSpPr>
            <p:cNvPr id="8" name="AutoShape 8"/>
            <p:cNvSpPr/>
            <p:nvPr/>
          </p:nvSpPr>
          <p:spPr>
            <a:xfrm rot="-5400000">
              <a:off x="194137" y="-16317"/>
              <a:ext cx="43972" cy="432247"/>
            </a:xfrm>
            <a:prstGeom prst="rect">
              <a:avLst/>
            </a:prstGeom>
            <a:solidFill>
              <a:srgbClr val="FFFFFF"/>
            </a:solidFill>
          </p:spPr>
        </p:sp>
      </p:grpSp>
      <p:pic>
        <p:nvPicPr>
          <p:cNvPr id="9" name="Picture 9"/>
          <p:cNvPicPr>
            <a:picLocks noChangeAspect="1"/>
          </p:cNvPicPr>
          <p:nvPr/>
        </p:nvPicPr>
        <p:blipFill>
          <a:blip r:embed="rId3"/>
          <a:srcRect/>
          <a:stretch>
            <a:fillRect/>
          </a:stretch>
        </p:blipFill>
        <p:spPr>
          <a:xfrm>
            <a:off x="17499545" y="9552243"/>
            <a:ext cx="394907" cy="262793"/>
          </a:xfrm>
          <a:prstGeom prst="rect">
            <a:avLst/>
          </a:prstGeom>
        </p:spPr>
      </p:pic>
      <p:sp>
        <p:nvSpPr>
          <p:cNvPr id="11" name="TextBox 11"/>
          <p:cNvSpPr txBox="1"/>
          <p:nvPr/>
        </p:nvSpPr>
        <p:spPr>
          <a:xfrm>
            <a:off x="8078459" y="2467992"/>
            <a:ext cx="7821763" cy="1847623"/>
          </a:xfrm>
          <a:prstGeom prst="rect">
            <a:avLst/>
          </a:prstGeom>
        </p:spPr>
        <p:txBody>
          <a:bodyPr lIns="0" tIns="0" rIns="0" bIns="0" rtlCol="0" anchor="t">
            <a:spAutoFit/>
          </a:bodyPr>
          <a:lstStyle/>
          <a:p>
            <a:pPr>
              <a:lnSpc>
                <a:spcPts val="6999"/>
              </a:lnSpc>
            </a:pPr>
            <a:r>
              <a:rPr lang="en-US" sz="6999" dirty="0">
                <a:solidFill>
                  <a:srgbClr val="FFFFFF"/>
                </a:solidFill>
                <a:latin typeface="Glacial Indifference"/>
              </a:rPr>
              <a:t>Overview of Research Methods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85800" y="342900"/>
            <a:ext cx="16992600" cy="1470025"/>
          </a:xfrm>
        </p:spPr>
        <p:txBody>
          <a:bodyPr>
            <a:normAutofit/>
          </a:bodyPr>
          <a:lstStyle/>
          <a:p>
            <a:r>
              <a:rPr lang="en-US" sz="7000" dirty="0">
                <a:latin typeface="Glacial Indifference" panose="020B0604020202020204" charset="0"/>
              </a:rPr>
              <a:t>Related Research Articles/Papers</a:t>
            </a:r>
          </a:p>
        </p:txBody>
      </p:sp>
      <p:sp>
        <p:nvSpPr>
          <p:cNvPr id="5" name="Subtitle 4"/>
          <p:cNvSpPr>
            <a:spLocks noGrp="1"/>
          </p:cNvSpPr>
          <p:nvPr>
            <p:ph type="subTitle" idx="1"/>
          </p:nvPr>
        </p:nvSpPr>
        <p:spPr>
          <a:xfrm>
            <a:off x="685800" y="2247900"/>
            <a:ext cx="16992600" cy="7696200"/>
          </a:xfrm>
        </p:spPr>
        <p:txBody>
          <a:bodyPr/>
          <a:lstStyle/>
          <a:p>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2322762654"/>
              </p:ext>
            </p:extLst>
          </p:nvPr>
        </p:nvGraphicFramePr>
        <p:xfrm>
          <a:off x="609600" y="2247900"/>
          <a:ext cx="17068799" cy="8006668"/>
        </p:xfrm>
        <a:graphic>
          <a:graphicData uri="http://schemas.openxmlformats.org/drawingml/2006/table">
            <a:tbl>
              <a:tblPr firstRow="1" bandRow="1">
                <a:tableStyleId>{5C22544A-7EE6-4342-B048-85BDC9FD1C3A}</a:tableStyleId>
              </a:tblPr>
              <a:tblGrid>
                <a:gridCol w="8586987">
                  <a:extLst>
                    <a:ext uri="{9D8B030D-6E8A-4147-A177-3AD203B41FA5}">
                      <a16:colId xmlns:a16="http://schemas.microsoft.com/office/drawing/2014/main" val="20000"/>
                    </a:ext>
                  </a:extLst>
                </a:gridCol>
                <a:gridCol w="8481812">
                  <a:extLst>
                    <a:ext uri="{9D8B030D-6E8A-4147-A177-3AD203B41FA5}">
                      <a16:colId xmlns:a16="http://schemas.microsoft.com/office/drawing/2014/main" val="20001"/>
                    </a:ext>
                  </a:extLst>
                </a:gridCol>
              </a:tblGrid>
              <a:tr h="1914572">
                <a:tc>
                  <a:txBody>
                    <a:bodyPr/>
                    <a:lstStyle/>
                    <a:p>
                      <a:pPr algn="ctr"/>
                      <a:r>
                        <a:rPr lang="en-US" sz="2800" dirty="0">
                          <a:latin typeface="Glacial Indifference" panose="020B0604020202020204" charset="0"/>
                        </a:rPr>
                        <a:t>Title of the Paper</a:t>
                      </a:r>
                    </a:p>
                  </a:txBody>
                  <a:tcPr anchor="ctr"/>
                </a:tc>
                <a:tc>
                  <a:txBody>
                    <a:bodyPr/>
                    <a:lstStyle/>
                    <a:p>
                      <a:pPr algn="ctr"/>
                      <a:r>
                        <a:rPr lang="en-US" sz="2800" dirty="0">
                          <a:latin typeface="Glacial Indifference" panose="020B0604020202020204" charset="0"/>
                        </a:rPr>
                        <a:t>Main Findings</a:t>
                      </a:r>
                    </a:p>
                  </a:txBody>
                  <a:tcPr anchor="ctr"/>
                </a:tc>
                <a:extLst>
                  <a:ext uri="{0D108BD9-81ED-4DB2-BD59-A6C34878D82A}">
                    <a16:rowId xmlns:a16="http://schemas.microsoft.com/office/drawing/2014/main" val="10000"/>
                  </a:ext>
                </a:extLst>
              </a:tr>
              <a:tr h="195248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2800" b="0" u="none" strike="noStrike" kern="1200"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b="0" kern="1200" dirty="0">
                          <a:effectLst/>
                        </a:rPr>
                        <a:t>“A Review on Electroencephalogram Based Brain Computer Interface for Elderly Disabled”</a:t>
                      </a:r>
                    </a:p>
                    <a:p>
                      <a:endParaRPr lang="en-US" sz="2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In this paper they use different position for the electrode in the sculp to measure the EEG signal. And come to conclusion  with right position after using different position</a:t>
                      </a:r>
                    </a:p>
                  </a:txBody>
                  <a:tcPr/>
                </a:tc>
                <a:extLst>
                  <a:ext uri="{0D108BD9-81ED-4DB2-BD59-A6C34878D82A}">
                    <a16:rowId xmlns:a16="http://schemas.microsoft.com/office/drawing/2014/main" val="10001"/>
                  </a:ext>
                </a:extLst>
              </a:tr>
              <a:tr h="191457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kern="1200" dirty="0">
                          <a:effectLst/>
                        </a:rPr>
                        <a:t>EEG signal analysis: a survey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kern="1200" dirty="0">
                          <a:effectLst/>
                        </a:rPr>
                        <a:t>In this paper they have analyzed the dynamics of the EEG signal at different stages of meditation using nonlinear parameters like correlation dimension </a:t>
                      </a:r>
                    </a:p>
                  </a:txBody>
                  <a:tcPr/>
                </a:tc>
                <a:extLst>
                  <a:ext uri="{0D108BD9-81ED-4DB2-BD59-A6C34878D82A}">
                    <a16:rowId xmlns:a16="http://schemas.microsoft.com/office/drawing/2014/main" val="10002"/>
                  </a:ext>
                </a:extLst>
              </a:tr>
              <a:tr h="191457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b="0" i="0" kern="1200" dirty="0">
                          <a:solidFill>
                            <a:schemeClr val="dk1"/>
                          </a:solidFill>
                          <a:effectLst/>
                          <a:latin typeface="+mn-lt"/>
                          <a:ea typeface="+mn-ea"/>
                          <a:cs typeface="+mn-cs"/>
                        </a:rPr>
                        <a:t>The EEG-Based Attention Analysis in Multimedia m-Learning</a:t>
                      </a:r>
                    </a:p>
                  </a:txBody>
                  <a:tcPr/>
                </a:tc>
                <a:tc>
                  <a:txBody>
                    <a:bodyPr/>
                    <a:lstStyle/>
                    <a:p>
                      <a:r>
                        <a:rPr lang="en-US" sz="2800" dirty="0"/>
                        <a:t>In this paper they have validated the Learning Theory for mobile learning. They have carried out the study using Neurosky Headset using attention level. Their results shows that Video based m-learning is more effective than text and </a:t>
                      </a:r>
                      <a:r>
                        <a:rPr lang="en-US" sz="2800" dirty="0" err="1"/>
                        <a:t>text+graphic</a:t>
                      </a:r>
                      <a:r>
                        <a:rPr lang="en-US" sz="2800" dirty="0"/>
                        <a:t> based learning.</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9535053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85800" y="342900"/>
            <a:ext cx="16992600" cy="1470025"/>
          </a:xfrm>
        </p:spPr>
        <p:txBody>
          <a:bodyPr>
            <a:normAutofit/>
          </a:bodyPr>
          <a:lstStyle/>
          <a:p>
            <a:r>
              <a:rPr lang="en-US" sz="7000" dirty="0">
                <a:latin typeface="Glacial Indifference" panose="020B0604020202020204" charset="0"/>
              </a:rPr>
              <a:t>Related Research Articles/Papers</a:t>
            </a:r>
          </a:p>
        </p:txBody>
      </p:sp>
      <p:pic>
        <p:nvPicPr>
          <p:cNvPr id="2" name="Picture 1">
            <a:extLst>
              <a:ext uri="{FF2B5EF4-FFF2-40B4-BE49-F238E27FC236}">
                <a16:creationId xmlns:a16="http://schemas.microsoft.com/office/drawing/2014/main" id="{FF63B68E-94B3-42BB-8C0C-02CAA31B2AE1}"/>
              </a:ext>
            </a:extLst>
          </p:cNvPr>
          <p:cNvPicPr>
            <a:picLocks noChangeAspect="1"/>
          </p:cNvPicPr>
          <p:nvPr/>
        </p:nvPicPr>
        <p:blipFill>
          <a:blip r:embed="rId2"/>
          <a:stretch>
            <a:fillRect/>
          </a:stretch>
        </p:blipFill>
        <p:spPr>
          <a:xfrm>
            <a:off x="685800" y="6743701"/>
            <a:ext cx="17068799" cy="3635374"/>
          </a:xfrm>
          <a:prstGeom prst="rect">
            <a:avLst/>
          </a:prstGeom>
        </p:spPr>
      </p:pic>
      <p:sp>
        <p:nvSpPr>
          <p:cNvPr id="5" name="Subtitle 4"/>
          <p:cNvSpPr>
            <a:spLocks noGrp="1"/>
          </p:cNvSpPr>
          <p:nvPr>
            <p:ph type="subTitle" idx="1"/>
          </p:nvPr>
        </p:nvSpPr>
        <p:spPr>
          <a:xfrm>
            <a:off x="685800" y="2247900"/>
            <a:ext cx="16992600" cy="7696200"/>
          </a:xfrm>
        </p:spPr>
        <p:txBody>
          <a:bodyPr/>
          <a:lstStyle/>
          <a:p>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3924030256"/>
              </p:ext>
            </p:extLst>
          </p:nvPr>
        </p:nvGraphicFramePr>
        <p:xfrm>
          <a:off x="510541" y="1989858"/>
          <a:ext cx="17068799" cy="5050704"/>
        </p:xfrm>
        <a:graphic>
          <a:graphicData uri="http://schemas.openxmlformats.org/drawingml/2006/table">
            <a:tbl>
              <a:tblPr firstRow="1" bandRow="1">
                <a:tableStyleId>{5C22544A-7EE6-4342-B048-85BDC9FD1C3A}</a:tableStyleId>
              </a:tblPr>
              <a:tblGrid>
                <a:gridCol w="8586987">
                  <a:extLst>
                    <a:ext uri="{9D8B030D-6E8A-4147-A177-3AD203B41FA5}">
                      <a16:colId xmlns:a16="http://schemas.microsoft.com/office/drawing/2014/main" val="20000"/>
                    </a:ext>
                  </a:extLst>
                </a:gridCol>
                <a:gridCol w="8481812">
                  <a:extLst>
                    <a:ext uri="{9D8B030D-6E8A-4147-A177-3AD203B41FA5}">
                      <a16:colId xmlns:a16="http://schemas.microsoft.com/office/drawing/2014/main" val="20001"/>
                    </a:ext>
                  </a:extLst>
                </a:gridCol>
              </a:tblGrid>
              <a:tr h="1626192">
                <a:tc>
                  <a:txBody>
                    <a:bodyPr/>
                    <a:lstStyle/>
                    <a:p>
                      <a:pPr algn="ctr"/>
                      <a:r>
                        <a:rPr lang="en-US" sz="2800" dirty="0">
                          <a:latin typeface="Glacial Indifference" panose="020B0604020202020204" charset="0"/>
                        </a:rPr>
                        <a:t>Title of the Paper</a:t>
                      </a:r>
                    </a:p>
                  </a:txBody>
                  <a:tcPr anchor="ctr"/>
                </a:tc>
                <a:tc>
                  <a:txBody>
                    <a:bodyPr/>
                    <a:lstStyle/>
                    <a:p>
                      <a:pPr algn="ctr"/>
                      <a:r>
                        <a:rPr lang="en-US" sz="2800" dirty="0">
                          <a:latin typeface="Glacial Indifference" panose="020B0604020202020204" charset="0"/>
                        </a:rPr>
                        <a:t>Main Findings</a:t>
                      </a:r>
                    </a:p>
                  </a:txBody>
                  <a:tcPr anchor="ctr"/>
                </a:tc>
                <a:extLst>
                  <a:ext uri="{0D108BD9-81ED-4DB2-BD59-A6C34878D82A}">
                    <a16:rowId xmlns:a16="http://schemas.microsoft.com/office/drawing/2014/main" val="1347444498"/>
                  </a:ext>
                </a:extLst>
              </a:tr>
              <a:tr h="1626192">
                <a:tc>
                  <a:txBody>
                    <a:bodyPr/>
                    <a:lstStyle/>
                    <a:p>
                      <a:pPr algn="l"/>
                      <a:r>
                        <a:rPr lang="en-US" sz="2800" dirty="0">
                          <a:latin typeface="Glacial Indifference" panose="020B0604020202020204" charset="0"/>
                        </a:rPr>
                        <a:t>A Signal Processing Tool for OpenBCI</a:t>
                      </a:r>
                    </a:p>
                  </a:txBody>
                  <a:tcPr/>
                </a:tc>
                <a:tc>
                  <a:txBody>
                    <a:bodyPr/>
                    <a:lstStyle/>
                    <a:p>
                      <a:pPr algn="l"/>
                      <a:r>
                        <a:rPr lang="en-US" sz="2800" dirty="0">
                          <a:latin typeface="Glacial Indifference" panose="020B0604020202020204" charset="0"/>
                        </a:rPr>
                        <a:t>In this paper they have used </a:t>
                      </a:r>
                      <a:r>
                        <a:rPr lang="en-US" sz="2800" dirty="0" err="1">
                          <a:latin typeface="Glacial Indifference" panose="020B0604020202020204" charset="0"/>
                        </a:rPr>
                        <a:t>c++</a:t>
                      </a:r>
                      <a:r>
                        <a:rPr lang="en-US" sz="2800" dirty="0">
                          <a:latin typeface="Glacial Indifference" panose="020B0604020202020204" charset="0"/>
                        </a:rPr>
                        <a:t> programming and designed a tool which reads, filtered and stored the results in a file for advance processing.</a:t>
                      </a:r>
                    </a:p>
                  </a:txBody>
                  <a:tcPr/>
                </a:tc>
                <a:extLst>
                  <a:ext uri="{0D108BD9-81ED-4DB2-BD59-A6C34878D82A}">
                    <a16:rowId xmlns:a16="http://schemas.microsoft.com/office/drawing/2014/main" val="2790757209"/>
                  </a:ext>
                </a:extLst>
              </a:tr>
              <a:tr h="1757765">
                <a:tc>
                  <a:txBody>
                    <a:bodyPr/>
                    <a:lstStyle/>
                    <a:p>
                      <a:pPr algn="l"/>
                      <a:r>
                        <a:rPr lang="en-US" sz="2800" dirty="0">
                          <a:latin typeface="Glacial Indifference" panose="020B0604020202020204" charset="0"/>
                        </a:rPr>
                        <a:t>Accessible Electroencephalograms (EEGs): A Comparative Review with OpenBCI’s Ultracortex Mark IV Headset</a:t>
                      </a:r>
                    </a:p>
                    <a:p>
                      <a:pPr algn="l"/>
                      <a:endParaRPr lang="en-US" sz="2800" dirty="0">
                        <a:latin typeface="Glacial Indifference" panose="020B0604020202020204" charset="0"/>
                      </a:endParaRPr>
                    </a:p>
                  </a:txBody>
                  <a:tcPr/>
                </a:tc>
                <a:tc>
                  <a:txBody>
                    <a:bodyPr/>
                    <a:lstStyle/>
                    <a:p>
                      <a:pPr algn="l"/>
                      <a:r>
                        <a:rPr lang="en-US" sz="2800" dirty="0">
                          <a:latin typeface="Glacial Indifference" panose="020B0604020202020204" charset="0"/>
                        </a:rPr>
                        <a:t>They have compared OpenBCI Headset Ultracortex Mark IV with other headsets like Emotive, Neurosky, Muse etc. </a:t>
                      </a:r>
                    </a:p>
                  </a:txBody>
                  <a:tcPr/>
                </a:tc>
                <a:extLst>
                  <a:ext uri="{0D108BD9-81ED-4DB2-BD59-A6C34878D82A}">
                    <a16:rowId xmlns:a16="http://schemas.microsoft.com/office/drawing/2014/main" val="1981506647"/>
                  </a:ext>
                </a:extLst>
              </a:tr>
            </a:tbl>
          </a:graphicData>
        </a:graphic>
      </p:graphicFrame>
    </p:spTree>
    <p:extLst>
      <p:ext uri="{BB962C8B-B14F-4D97-AF65-F5344CB8AC3E}">
        <p14:creationId xmlns:p14="http://schemas.microsoft.com/office/powerpoint/2010/main" val="12414879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85800" y="342900"/>
            <a:ext cx="16992600" cy="1470025"/>
          </a:xfrm>
        </p:spPr>
        <p:txBody>
          <a:bodyPr>
            <a:normAutofit/>
          </a:bodyPr>
          <a:lstStyle/>
          <a:p>
            <a:r>
              <a:rPr lang="en-US" sz="7000" dirty="0">
                <a:latin typeface="Glacial Indifference" panose="020B0604020202020204" charset="0"/>
              </a:rPr>
              <a:t>EEG Headband Kit Design</a:t>
            </a:r>
          </a:p>
        </p:txBody>
      </p:sp>
      <p:sp>
        <p:nvSpPr>
          <p:cNvPr id="5" name="Subtitle 4"/>
          <p:cNvSpPr>
            <a:spLocks noGrp="1"/>
          </p:cNvSpPr>
          <p:nvPr>
            <p:ph type="subTitle" idx="1"/>
          </p:nvPr>
        </p:nvSpPr>
        <p:spPr>
          <a:xfrm>
            <a:off x="685800" y="2247900"/>
            <a:ext cx="16992600" cy="7696200"/>
          </a:xfrm>
        </p:spPr>
        <p:txBody>
          <a:bodyPr/>
          <a:lstStyle/>
          <a:p>
            <a:pPr marL="457200" indent="-457200" algn="l">
              <a:buFont typeface="Arial" panose="020B0604020202020204" pitchFamily="34" charset="0"/>
              <a:buChar char="•"/>
            </a:pPr>
            <a:r>
              <a:rPr lang="en-US" dirty="0">
                <a:solidFill>
                  <a:schemeClr val="tx1"/>
                </a:solidFill>
              </a:rPr>
              <a:t>We have designed EEG Headband Kit from FAB Lab, Sukkur IBA University</a:t>
            </a:r>
          </a:p>
          <a:p>
            <a:pPr marL="457200" indent="-457200" algn="l">
              <a:buFont typeface="Arial" panose="020B0604020202020204" pitchFamily="34" charset="0"/>
              <a:buChar char="•"/>
            </a:pPr>
            <a:r>
              <a:rPr lang="en-US" dirty="0">
                <a:solidFill>
                  <a:schemeClr val="tx1"/>
                </a:solidFill>
              </a:rPr>
              <a:t>The Solid Work design Parameters are given below:</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3619500"/>
            <a:ext cx="9677400" cy="4876800"/>
          </a:xfrm>
          <a:prstGeom prst="rect">
            <a:avLst/>
          </a:prstGeom>
        </p:spPr>
      </p:pic>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l="10606" b="3325"/>
          <a:stretch/>
        </p:blipFill>
        <p:spPr>
          <a:xfrm>
            <a:off x="10134600" y="3619500"/>
            <a:ext cx="7848600" cy="4876800"/>
          </a:xfrm>
          <a:prstGeom prst="rect">
            <a:avLst/>
          </a:prstGeom>
        </p:spPr>
      </p:pic>
      <p:sp>
        <p:nvSpPr>
          <p:cNvPr id="8" name="TextBox 7"/>
          <p:cNvSpPr txBox="1"/>
          <p:nvPr/>
        </p:nvSpPr>
        <p:spPr>
          <a:xfrm>
            <a:off x="1714500" y="8496300"/>
            <a:ext cx="5715000" cy="369332"/>
          </a:xfrm>
          <a:prstGeom prst="rect">
            <a:avLst/>
          </a:prstGeom>
          <a:noFill/>
        </p:spPr>
        <p:txBody>
          <a:bodyPr wrap="square" rtlCol="0">
            <a:spAutoFit/>
          </a:bodyPr>
          <a:lstStyle/>
          <a:p>
            <a:pPr algn="ctr"/>
            <a:r>
              <a:rPr lang="en-US" i="1" dirty="0"/>
              <a:t>Design in Solidworks-2016, with Given dimensions</a:t>
            </a:r>
          </a:p>
        </p:txBody>
      </p:sp>
      <p:sp>
        <p:nvSpPr>
          <p:cNvPr id="9" name="TextBox 8"/>
          <p:cNvSpPr txBox="1"/>
          <p:nvPr/>
        </p:nvSpPr>
        <p:spPr>
          <a:xfrm>
            <a:off x="10591800" y="8516155"/>
            <a:ext cx="5715000" cy="369332"/>
          </a:xfrm>
          <a:prstGeom prst="rect">
            <a:avLst/>
          </a:prstGeom>
          <a:noFill/>
        </p:spPr>
        <p:txBody>
          <a:bodyPr wrap="square" rtlCol="0">
            <a:spAutoFit/>
          </a:bodyPr>
          <a:lstStyle/>
          <a:p>
            <a:pPr algn="ctr"/>
            <a:r>
              <a:rPr lang="en-US" i="1" dirty="0"/>
              <a:t>While printing at FAB-Lab (@27 August 2020, 5:20 PM)</a:t>
            </a:r>
          </a:p>
        </p:txBody>
      </p:sp>
    </p:spTree>
    <p:extLst>
      <p:ext uri="{BB962C8B-B14F-4D97-AF65-F5344CB8AC3E}">
        <p14:creationId xmlns:p14="http://schemas.microsoft.com/office/powerpoint/2010/main" val="21974955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175</TotalTime>
  <Words>1445</Words>
  <Application>Microsoft Office PowerPoint</Application>
  <PresentationFormat>Custom</PresentationFormat>
  <Paragraphs>186</Paragraphs>
  <Slides>25</Slides>
  <Notes>3</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25</vt:i4>
      </vt:variant>
    </vt:vector>
  </HeadingPairs>
  <TitlesOfParts>
    <vt:vector size="35" baseType="lpstr">
      <vt:lpstr>Open Sauce Light</vt:lpstr>
      <vt:lpstr>STIXGeneral-Bold</vt:lpstr>
      <vt:lpstr>Arial</vt:lpstr>
      <vt:lpstr>Times New Roman</vt:lpstr>
      <vt:lpstr>Glacial Indifference Bold</vt:lpstr>
      <vt:lpstr>Glacial Indifference</vt:lpstr>
      <vt:lpstr>IBM Plex Sans</vt:lpstr>
      <vt:lpstr>Open Sauce Light Bold</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Related Research Articles/Papers</vt:lpstr>
      <vt:lpstr>Related Research Articles/Papers</vt:lpstr>
      <vt:lpstr>EEG Headband Kit Design</vt:lpstr>
      <vt:lpstr>EEG Headband Kit Design (BCI Set-up)</vt:lpstr>
      <vt:lpstr>Data Acquired (Using the Headband Kit)</vt:lpstr>
      <vt:lpstr>Data Processing in MATLAB (EEGLab)</vt:lpstr>
      <vt:lpstr>Data Processing in MATLAB (EEGLab)</vt:lpstr>
      <vt:lpstr>Data Processing in MATLAB (EEGLab)</vt:lpstr>
      <vt:lpstr>Data Processing in MATLAB (EEGLab)</vt:lpstr>
      <vt:lpstr>Ultracortex Mark-IV(Design in Printing Phase)</vt:lpstr>
      <vt:lpstr>Alternative Headset (ElecrtoCap)</vt:lpstr>
      <vt:lpstr>Hypothesis based Experiment (m-learning)</vt:lpstr>
      <vt:lpstr>Hypothesis based Experiment (m-learning)</vt:lpstr>
      <vt:lpstr>Application Using OpenBCI System</vt:lpstr>
      <vt:lpstr>PowerPoint Presentation</vt:lpstr>
      <vt:lpstr>PowerPoint Presentation</vt:lpstr>
      <vt:lpstr>Conclusion</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Riaz Muhammad</dc:creator>
  <cp:lastModifiedBy>Riaz Muhammad</cp:lastModifiedBy>
  <cp:revision>26</cp:revision>
  <dcterms:created xsi:type="dcterms:W3CDTF">2020-10-09T16:20:36Z</dcterms:created>
  <dcterms:modified xsi:type="dcterms:W3CDTF">2020-10-09T21:38:35Z</dcterms:modified>
</cp:coreProperties>
</file>